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diagrams/layout1.xml" ContentType="application/vnd.openxmlformats-officedocument.drawingml.diagramLayout+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56"/>
  </p:notesMasterIdLst>
  <p:sldIdLst>
    <p:sldId id="256" r:id="rId2"/>
    <p:sldId id="399" r:id="rId3"/>
    <p:sldId id="405" r:id="rId4"/>
    <p:sldId id="454" r:id="rId5"/>
    <p:sldId id="443" r:id="rId6"/>
    <p:sldId id="455" r:id="rId7"/>
    <p:sldId id="456" r:id="rId8"/>
    <p:sldId id="484" r:id="rId9"/>
    <p:sldId id="479" r:id="rId10"/>
    <p:sldId id="480" r:id="rId11"/>
    <p:sldId id="458" r:id="rId12"/>
    <p:sldId id="459" r:id="rId13"/>
    <p:sldId id="461" r:id="rId14"/>
    <p:sldId id="404" r:id="rId15"/>
    <p:sldId id="408" r:id="rId16"/>
    <p:sldId id="409" r:id="rId17"/>
    <p:sldId id="410" r:id="rId18"/>
    <p:sldId id="411" r:id="rId19"/>
    <p:sldId id="430" r:id="rId20"/>
    <p:sldId id="431" r:id="rId21"/>
    <p:sldId id="432" r:id="rId22"/>
    <p:sldId id="433" r:id="rId23"/>
    <p:sldId id="434" r:id="rId24"/>
    <p:sldId id="435" r:id="rId25"/>
    <p:sldId id="436" r:id="rId26"/>
    <p:sldId id="444" r:id="rId27"/>
    <p:sldId id="437" r:id="rId28"/>
    <p:sldId id="445" r:id="rId29"/>
    <p:sldId id="438" r:id="rId30"/>
    <p:sldId id="439" r:id="rId31"/>
    <p:sldId id="440" r:id="rId32"/>
    <p:sldId id="407" r:id="rId33"/>
    <p:sldId id="412" r:id="rId34"/>
    <p:sldId id="448" r:id="rId35"/>
    <p:sldId id="447" r:id="rId36"/>
    <p:sldId id="413" r:id="rId37"/>
    <p:sldId id="414" r:id="rId38"/>
    <p:sldId id="417" r:id="rId39"/>
    <p:sldId id="418" r:id="rId40"/>
    <p:sldId id="419" r:id="rId41"/>
    <p:sldId id="420" r:id="rId42"/>
    <p:sldId id="421" r:id="rId43"/>
    <p:sldId id="422" r:id="rId44"/>
    <p:sldId id="423" r:id="rId45"/>
    <p:sldId id="424" r:id="rId46"/>
    <p:sldId id="425" r:id="rId47"/>
    <p:sldId id="426" r:id="rId48"/>
    <p:sldId id="427" r:id="rId49"/>
    <p:sldId id="428" r:id="rId50"/>
    <p:sldId id="485" r:id="rId51"/>
    <p:sldId id="446" r:id="rId52"/>
    <p:sldId id="449" r:id="rId53"/>
    <p:sldId id="481" r:id="rId54"/>
    <p:sldId id="482" r:id="rId55"/>
  </p:sldIdLst>
  <p:sldSz cx="9144000" cy="6858000" type="screen4x3"/>
  <p:notesSz cx="6797675" cy="9928225"/>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8A3E"/>
    <a:srgbClr val="E2FCEC"/>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6224" autoAdjust="0"/>
    <p:restoredTop sz="79032" autoAdjust="0"/>
  </p:normalViewPr>
  <p:slideViewPr>
    <p:cSldViewPr>
      <p:cViewPr>
        <p:scale>
          <a:sx n="62" d="100"/>
          <a:sy n="62" d="100"/>
        </p:scale>
        <p:origin x="-666" y="83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3BC894D-B5EF-436F-BF71-5EE6D69E9D5D}" type="doc">
      <dgm:prSet loTypeId="urn:microsoft.com/office/officeart/2005/8/layout/radial5" loCatId="relationship" qsTypeId="urn:microsoft.com/office/officeart/2005/8/quickstyle/simple1" qsCatId="simple" csTypeId="urn:microsoft.com/office/officeart/2005/8/colors/accent1_2" csCatId="accent1" phldr="1"/>
      <dgm:spPr/>
      <dgm:t>
        <a:bodyPr/>
        <a:lstStyle/>
        <a:p>
          <a:endParaRPr lang="fr-FR"/>
        </a:p>
      </dgm:t>
    </dgm:pt>
    <dgm:pt modelId="{08250DEC-B71A-4F90-856A-7507348E4C7B}">
      <dgm:prSet phldrT="[Texte]" custT="1"/>
      <dgm:spPr/>
      <dgm:t>
        <a:bodyPr/>
        <a:lstStyle/>
        <a:p>
          <a:r>
            <a:rPr lang="fr-FR" sz="2000" b="1" dirty="0" smtClean="0"/>
            <a:t>Politique de rémunération </a:t>
          </a:r>
          <a:endParaRPr lang="fr-FR" sz="2000" b="1" dirty="0"/>
        </a:p>
      </dgm:t>
    </dgm:pt>
    <dgm:pt modelId="{84316EA4-7007-475F-A27C-00D62A1C8F5B}" type="parTrans" cxnId="{47B2531C-EC47-4C38-BC30-AF8641A1E244}">
      <dgm:prSet/>
      <dgm:spPr/>
      <dgm:t>
        <a:bodyPr/>
        <a:lstStyle/>
        <a:p>
          <a:endParaRPr lang="fr-FR"/>
        </a:p>
      </dgm:t>
    </dgm:pt>
    <dgm:pt modelId="{C36BA29E-0C89-480A-91C2-DE8E05EAF413}" type="sibTrans" cxnId="{47B2531C-EC47-4C38-BC30-AF8641A1E244}">
      <dgm:prSet/>
      <dgm:spPr/>
      <dgm:t>
        <a:bodyPr/>
        <a:lstStyle/>
        <a:p>
          <a:endParaRPr lang="fr-FR"/>
        </a:p>
      </dgm:t>
    </dgm:pt>
    <dgm:pt modelId="{5ABBEADF-C0CD-4764-8683-BBDB439D9A41}">
      <dgm:prSet phldrT="[Texte]"/>
      <dgm:spPr>
        <a:solidFill>
          <a:schemeClr val="accent2"/>
        </a:solidFill>
      </dgm:spPr>
      <dgm:t>
        <a:bodyPr/>
        <a:lstStyle/>
        <a:p>
          <a:r>
            <a:rPr lang="fr-FR" b="1" dirty="0" smtClean="0"/>
            <a:t>Responsabilité légale</a:t>
          </a:r>
          <a:endParaRPr lang="fr-FR" b="1" dirty="0"/>
        </a:p>
      </dgm:t>
    </dgm:pt>
    <dgm:pt modelId="{C15F26EA-446D-496D-83C4-1BA2EBFADAA2}" type="parTrans" cxnId="{F58D323F-4A72-48CC-8ED4-46008531C999}">
      <dgm:prSet/>
      <dgm:spPr/>
      <dgm:t>
        <a:bodyPr/>
        <a:lstStyle/>
        <a:p>
          <a:endParaRPr lang="fr-FR"/>
        </a:p>
      </dgm:t>
    </dgm:pt>
    <dgm:pt modelId="{9D3E2393-0BF9-4CDD-8FEC-B5B9B4D32278}" type="sibTrans" cxnId="{F58D323F-4A72-48CC-8ED4-46008531C999}">
      <dgm:prSet/>
      <dgm:spPr/>
      <dgm:t>
        <a:bodyPr/>
        <a:lstStyle/>
        <a:p>
          <a:endParaRPr lang="fr-FR"/>
        </a:p>
      </dgm:t>
    </dgm:pt>
    <dgm:pt modelId="{08267CC9-040C-4F57-A81E-DBA02521B9C1}">
      <dgm:prSet phldrT="[Texte]"/>
      <dgm:spPr>
        <a:solidFill>
          <a:srgbClr val="92D050"/>
        </a:solidFill>
      </dgm:spPr>
      <dgm:t>
        <a:bodyPr/>
        <a:lstStyle/>
        <a:p>
          <a:r>
            <a:rPr lang="fr-FR" b="1" dirty="0" smtClean="0"/>
            <a:t>Equilibre financier</a:t>
          </a:r>
        </a:p>
      </dgm:t>
    </dgm:pt>
    <dgm:pt modelId="{435B0C17-4885-45EC-B2AA-153EC24E04F0}" type="parTrans" cxnId="{2FB4AF75-E46D-49A2-B5E8-9EB6660939D5}">
      <dgm:prSet/>
      <dgm:spPr/>
      <dgm:t>
        <a:bodyPr/>
        <a:lstStyle/>
        <a:p>
          <a:endParaRPr lang="fr-FR"/>
        </a:p>
      </dgm:t>
    </dgm:pt>
    <dgm:pt modelId="{381AA647-42B8-4DA5-BFB5-8D2DA5B63792}" type="sibTrans" cxnId="{2FB4AF75-E46D-49A2-B5E8-9EB6660939D5}">
      <dgm:prSet/>
      <dgm:spPr/>
      <dgm:t>
        <a:bodyPr/>
        <a:lstStyle/>
        <a:p>
          <a:endParaRPr lang="fr-FR"/>
        </a:p>
      </dgm:t>
    </dgm:pt>
    <dgm:pt modelId="{0DD5B500-0F9F-4868-A393-431AA3A8AD51}">
      <dgm:prSet phldrT="[Texte]"/>
      <dgm:spPr>
        <a:solidFill>
          <a:srgbClr val="FF0000"/>
        </a:solidFill>
      </dgm:spPr>
      <dgm:t>
        <a:bodyPr/>
        <a:lstStyle/>
        <a:p>
          <a:r>
            <a:rPr lang="fr-FR" b="1" dirty="0" smtClean="0"/>
            <a:t>Équilibre social</a:t>
          </a:r>
        </a:p>
      </dgm:t>
    </dgm:pt>
    <dgm:pt modelId="{CCD2A515-C026-47B5-898C-D638915010A1}" type="parTrans" cxnId="{23EB7780-51ED-48BA-A0F9-E88BBA81A994}">
      <dgm:prSet/>
      <dgm:spPr/>
      <dgm:t>
        <a:bodyPr/>
        <a:lstStyle/>
        <a:p>
          <a:endParaRPr lang="fr-FR"/>
        </a:p>
      </dgm:t>
    </dgm:pt>
    <dgm:pt modelId="{332D5562-6D97-47CE-8298-BC3A2A990906}" type="sibTrans" cxnId="{23EB7780-51ED-48BA-A0F9-E88BBA81A994}">
      <dgm:prSet/>
      <dgm:spPr/>
      <dgm:t>
        <a:bodyPr/>
        <a:lstStyle/>
        <a:p>
          <a:endParaRPr lang="fr-FR"/>
        </a:p>
      </dgm:t>
    </dgm:pt>
    <dgm:pt modelId="{2A1BD81A-F494-47B5-8A9B-370FAC764017}">
      <dgm:prSet phldrT="[Texte]"/>
      <dgm:spPr>
        <a:solidFill>
          <a:srgbClr val="7030A0"/>
        </a:solidFill>
      </dgm:spPr>
      <dgm:t>
        <a:bodyPr/>
        <a:lstStyle/>
        <a:p>
          <a:r>
            <a:rPr lang="fr-FR" b="1" dirty="0" smtClean="0"/>
            <a:t>Équilibre</a:t>
          </a:r>
          <a:r>
            <a:rPr lang="fr-FR" dirty="0" smtClean="0"/>
            <a:t> </a:t>
          </a:r>
          <a:r>
            <a:rPr lang="fr-FR" b="1" dirty="0" smtClean="0"/>
            <a:t>économique</a:t>
          </a:r>
        </a:p>
      </dgm:t>
    </dgm:pt>
    <dgm:pt modelId="{30196F10-F694-4611-ADB6-40420FC1B54A}" type="parTrans" cxnId="{C9264F56-804A-4210-B615-CF3BF11403AB}">
      <dgm:prSet/>
      <dgm:spPr/>
      <dgm:t>
        <a:bodyPr/>
        <a:lstStyle/>
        <a:p>
          <a:endParaRPr lang="fr-FR"/>
        </a:p>
      </dgm:t>
    </dgm:pt>
    <dgm:pt modelId="{742D0548-7530-432B-B550-3A7A67616E57}" type="sibTrans" cxnId="{C9264F56-804A-4210-B615-CF3BF11403AB}">
      <dgm:prSet/>
      <dgm:spPr/>
      <dgm:t>
        <a:bodyPr/>
        <a:lstStyle/>
        <a:p>
          <a:endParaRPr lang="fr-FR"/>
        </a:p>
      </dgm:t>
    </dgm:pt>
    <dgm:pt modelId="{350B15A6-C984-4E94-B0FB-585ED0392873}" type="pres">
      <dgm:prSet presAssocID="{13BC894D-B5EF-436F-BF71-5EE6D69E9D5D}" presName="Name0" presStyleCnt="0">
        <dgm:presLayoutVars>
          <dgm:chMax val="1"/>
          <dgm:dir/>
          <dgm:animLvl val="ctr"/>
          <dgm:resizeHandles val="exact"/>
        </dgm:presLayoutVars>
      </dgm:prSet>
      <dgm:spPr/>
      <dgm:t>
        <a:bodyPr/>
        <a:lstStyle/>
        <a:p>
          <a:endParaRPr lang="fr-FR"/>
        </a:p>
      </dgm:t>
    </dgm:pt>
    <dgm:pt modelId="{7157EA6E-5899-4498-9939-E1BD0A5E4BC6}" type="pres">
      <dgm:prSet presAssocID="{08250DEC-B71A-4F90-856A-7507348E4C7B}" presName="centerShape" presStyleLbl="node0" presStyleIdx="0" presStyleCnt="1" custScaleX="289034" custScaleY="114029" custLinFactNeighborX="-15" custLinFactNeighborY="84"/>
      <dgm:spPr/>
      <dgm:t>
        <a:bodyPr/>
        <a:lstStyle/>
        <a:p>
          <a:endParaRPr lang="fr-FR"/>
        </a:p>
      </dgm:t>
    </dgm:pt>
    <dgm:pt modelId="{E08803E6-B9F4-4392-9A86-85F950341485}" type="pres">
      <dgm:prSet presAssocID="{C15F26EA-446D-496D-83C4-1BA2EBFADAA2}" presName="parTrans" presStyleLbl="sibTrans2D1" presStyleIdx="0" presStyleCnt="4"/>
      <dgm:spPr/>
      <dgm:t>
        <a:bodyPr/>
        <a:lstStyle/>
        <a:p>
          <a:endParaRPr lang="fr-FR"/>
        </a:p>
      </dgm:t>
    </dgm:pt>
    <dgm:pt modelId="{5DFCDEFE-2EE1-4AC5-905A-CD0EF7583E6F}" type="pres">
      <dgm:prSet presAssocID="{C15F26EA-446D-496D-83C4-1BA2EBFADAA2}" presName="connectorText" presStyleLbl="sibTrans2D1" presStyleIdx="0" presStyleCnt="4"/>
      <dgm:spPr/>
      <dgm:t>
        <a:bodyPr/>
        <a:lstStyle/>
        <a:p>
          <a:endParaRPr lang="fr-FR"/>
        </a:p>
      </dgm:t>
    </dgm:pt>
    <dgm:pt modelId="{A9B8CFCF-0B8D-4BFA-B6A2-3051124ECCDA}" type="pres">
      <dgm:prSet presAssocID="{5ABBEADF-C0CD-4764-8683-BBDB439D9A41}" presName="node" presStyleLbl="node1" presStyleIdx="0" presStyleCnt="4" custScaleX="231761">
        <dgm:presLayoutVars>
          <dgm:bulletEnabled val="1"/>
        </dgm:presLayoutVars>
      </dgm:prSet>
      <dgm:spPr/>
      <dgm:t>
        <a:bodyPr/>
        <a:lstStyle/>
        <a:p>
          <a:endParaRPr lang="fr-FR"/>
        </a:p>
      </dgm:t>
    </dgm:pt>
    <dgm:pt modelId="{2797947D-ABB8-4EB6-A055-E0C6971B1BAA}" type="pres">
      <dgm:prSet presAssocID="{435B0C17-4885-45EC-B2AA-153EC24E04F0}" presName="parTrans" presStyleLbl="sibTrans2D1" presStyleIdx="1" presStyleCnt="4"/>
      <dgm:spPr/>
      <dgm:t>
        <a:bodyPr/>
        <a:lstStyle/>
        <a:p>
          <a:endParaRPr lang="fr-FR"/>
        </a:p>
      </dgm:t>
    </dgm:pt>
    <dgm:pt modelId="{98183E31-492F-4649-853A-D9885DB0DFA8}" type="pres">
      <dgm:prSet presAssocID="{435B0C17-4885-45EC-B2AA-153EC24E04F0}" presName="connectorText" presStyleLbl="sibTrans2D1" presStyleIdx="1" presStyleCnt="4"/>
      <dgm:spPr/>
      <dgm:t>
        <a:bodyPr/>
        <a:lstStyle/>
        <a:p>
          <a:endParaRPr lang="fr-FR"/>
        </a:p>
      </dgm:t>
    </dgm:pt>
    <dgm:pt modelId="{DF09D39D-60E5-4FF0-88E7-CE6D61814FB9}" type="pres">
      <dgm:prSet presAssocID="{08267CC9-040C-4F57-A81E-DBA02521B9C1}" presName="node" presStyleLbl="node1" presStyleIdx="1" presStyleCnt="4" custScaleX="187313" custRadScaleRad="216179" custRadScaleInc="-3667">
        <dgm:presLayoutVars>
          <dgm:bulletEnabled val="1"/>
        </dgm:presLayoutVars>
      </dgm:prSet>
      <dgm:spPr/>
      <dgm:t>
        <a:bodyPr/>
        <a:lstStyle/>
        <a:p>
          <a:endParaRPr lang="fr-FR"/>
        </a:p>
      </dgm:t>
    </dgm:pt>
    <dgm:pt modelId="{01A7E730-12DD-4DCC-AC85-19B896D4614C}" type="pres">
      <dgm:prSet presAssocID="{CCD2A515-C026-47B5-898C-D638915010A1}" presName="parTrans" presStyleLbl="sibTrans2D1" presStyleIdx="2" presStyleCnt="4"/>
      <dgm:spPr/>
      <dgm:t>
        <a:bodyPr/>
        <a:lstStyle/>
        <a:p>
          <a:endParaRPr lang="fr-FR"/>
        </a:p>
      </dgm:t>
    </dgm:pt>
    <dgm:pt modelId="{3F693B7D-43D4-4239-A8FC-6CB2E2A41D78}" type="pres">
      <dgm:prSet presAssocID="{CCD2A515-C026-47B5-898C-D638915010A1}" presName="connectorText" presStyleLbl="sibTrans2D1" presStyleIdx="2" presStyleCnt="4"/>
      <dgm:spPr/>
      <dgm:t>
        <a:bodyPr/>
        <a:lstStyle/>
        <a:p>
          <a:endParaRPr lang="fr-FR"/>
        </a:p>
      </dgm:t>
    </dgm:pt>
    <dgm:pt modelId="{0280C0D0-4563-4DE7-8269-1462617ED13A}" type="pres">
      <dgm:prSet presAssocID="{0DD5B500-0F9F-4868-A393-431AA3A8AD51}" presName="node" presStyleLbl="node1" presStyleIdx="2" presStyleCnt="4" custScaleX="234834">
        <dgm:presLayoutVars>
          <dgm:bulletEnabled val="1"/>
        </dgm:presLayoutVars>
      </dgm:prSet>
      <dgm:spPr/>
      <dgm:t>
        <a:bodyPr/>
        <a:lstStyle/>
        <a:p>
          <a:endParaRPr lang="fr-FR"/>
        </a:p>
      </dgm:t>
    </dgm:pt>
    <dgm:pt modelId="{DBAC5069-CAB8-44D5-A05B-07E69CDE072B}" type="pres">
      <dgm:prSet presAssocID="{30196F10-F694-4611-ADB6-40420FC1B54A}" presName="parTrans" presStyleLbl="sibTrans2D1" presStyleIdx="3" presStyleCnt="4"/>
      <dgm:spPr/>
      <dgm:t>
        <a:bodyPr/>
        <a:lstStyle/>
        <a:p>
          <a:endParaRPr lang="fr-FR"/>
        </a:p>
      </dgm:t>
    </dgm:pt>
    <dgm:pt modelId="{01AF7F1C-613D-4902-A84A-BA73611F0AE3}" type="pres">
      <dgm:prSet presAssocID="{30196F10-F694-4611-ADB6-40420FC1B54A}" presName="connectorText" presStyleLbl="sibTrans2D1" presStyleIdx="3" presStyleCnt="4"/>
      <dgm:spPr/>
      <dgm:t>
        <a:bodyPr/>
        <a:lstStyle/>
        <a:p>
          <a:endParaRPr lang="fr-FR"/>
        </a:p>
      </dgm:t>
    </dgm:pt>
    <dgm:pt modelId="{75BBD608-9383-49DA-BDDF-3B9FA0E634FC}" type="pres">
      <dgm:prSet presAssocID="{2A1BD81A-F494-47B5-8A9B-370FAC764017}" presName="node" presStyleLbl="node1" presStyleIdx="3" presStyleCnt="4" custScaleX="189874" custRadScaleRad="217850" custRadScaleInc="3639">
        <dgm:presLayoutVars>
          <dgm:bulletEnabled val="1"/>
        </dgm:presLayoutVars>
      </dgm:prSet>
      <dgm:spPr/>
      <dgm:t>
        <a:bodyPr/>
        <a:lstStyle/>
        <a:p>
          <a:endParaRPr lang="fr-FR"/>
        </a:p>
      </dgm:t>
    </dgm:pt>
  </dgm:ptLst>
  <dgm:cxnLst>
    <dgm:cxn modelId="{A96A0F4E-AB11-4690-B6A4-6209D266B68B}" type="presOf" srcId="{C15F26EA-446D-496D-83C4-1BA2EBFADAA2}" destId="{E08803E6-B9F4-4392-9A86-85F950341485}" srcOrd="0" destOrd="0" presId="urn:microsoft.com/office/officeart/2005/8/layout/radial5"/>
    <dgm:cxn modelId="{090F8C26-42EB-435B-8D0B-4B6D7CDC3C19}" type="presOf" srcId="{C15F26EA-446D-496D-83C4-1BA2EBFADAA2}" destId="{5DFCDEFE-2EE1-4AC5-905A-CD0EF7583E6F}" srcOrd="1" destOrd="0" presId="urn:microsoft.com/office/officeart/2005/8/layout/radial5"/>
    <dgm:cxn modelId="{F58D323F-4A72-48CC-8ED4-46008531C999}" srcId="{08250DEC-B71A-4F90-856A-7507348E4C7B}" destId="{5ABBEADF-C0CD-4764-8683-BBDB439D9A41}" srcOrd="0" destOrd="0" parTransId="{C15F26EA-446D-496D-83C4-1BA2EBFADAA2}" sibTransId="{9D3E2393-0BF9-4CDD-8FEC-B5B9B4D32278}"/>
    <dgm:cxn modelId="{5EFCAFAF-019B-465D-A57D-57753EB7A7F0}" type="presOf" srcId="{13BC894D-B5EF-436F-BF71-5EE6D69E9D5D}" destId="{350B15A6-C984-4E94-B0FB-585ED0392873}" srcOrd="0" destOrd="0" presId="urn:microsoft.com/office/officeart/2005/8/layout/radial5"/>
    <dgm:cxn modelId="{E803FCF5-AE66-4932-988B-E9D6229E050A}" type="presOf" srcId="{CCD2A515-C026-47B5-898C-D638915010A1}" destId="{01A7E730-12DD-4DCC-AC85-19B896D4614C}" srcOrd="0" destOrd="0" presId="urn:microsoft.com/office/officeart/2005/8/layout/radial5"/>
    <dgm:cxn modelId="{64BFE5BC-E491-438E-BE03-9FF2616EFA36}" type="presOf" srcId="{30196F10-F694-4611-ADB6-40420FC1B54A}" destId="{DBAC5069-CAB8-44D5-A05B-07E69CDE072B}" srcOrd="0" destOrd="0" presId="urn:microsoft.com/office/officeart/2005/8/layout/radial5"/>
    <dgm:cxn modelId="{893AE756-66F6-4A8C-ACCF-6CBFA1F6DF2A}" type="presOf" srcId="{435B0C17-4885-45EC-B2AA-153EC24E04F0}" destId="{98183E31-492F-4649-853A-D9885DB0DFA8}" srcOrd="1" destOrd="0" presId="urn:microsoft.com/office/officeart/2005/8/layout/radial5"/>
    <dgm:cxn modelId="{C9264F56-804A-4210-B615-CF3BF11403AB}" srcId="{08250DEC-B71A-4F90-856A-7507348E4C7B}" destId="{2A1BD81A-F494-47B5-8A9B-370FAC764017}" srcOrd="3" destOrd="0" parTransId="{30196F10-F694-4611-ADB6-40420FC1B54A}" sibTransId="{742D0548-7530-432B-B550-3A7A67616E57}"/>
    <dgm:cxn modelId="{D60CEC83-067C-426C-A582-57AF992666CF}" type="presOf" srcId="{08267CC9-040C-4F57-A81E-DBA02521B9C1}" destId="{DF09D39D-60E5-4FF0-88E7-CE6D61814FB9}" srcOrd="0" destOrd="0" presId="urn:microsoft.com/office/officeart/2005/8/layout/radial5"/>
    <dgm:cxn modelId="{6ACEA590-215B-403F-B9A0-50178E574278}" type="presOf" srcId="{08250DEC-B71A-4F90-856A-7507348E4C7B}" destId="{7157EA6E-5899-4498-9939-E1BD0A5E4BC6}" srcOrd="0" destOrd="0" presId="urn:microsoft.com/office/officeart/2005/8/layout/radial5"/>
    <dgm:cxn modelId="{C7D702CF-CE8A-4642-B7A4-FA593371FC9A}" type="presOf" srcId="{2A1BD81A-F494-47B5-8A9B-370FAC764017}" destId="{75BBD608-9383-49DA-BDDF-3B9FA0E634FC}" srcOrd="0" destOrd="0" presId="urn:microsoft.com/office/officeart/2005/8/layout/radial5"/>
    <dgm:cxn modelId="{FC0E7D6B-FA0C-495D-B8BE-83B39603A652}" type="presOf" srcId="{30196F10-F694-4611-ADB6-40420FC1B54A}" destId="{01AF7F1C-613D-4902-A84A-BA73611F0AE3}" srcOrd="1" destOrd="0" presId="urn:microsoft.com/office/officeart/2005/8/layout/radial5"/>
    <dgm:cxn modelId="{77BD4896-DEB3-4661-A78F-A8F4ADDB85FF}" type="presOf" srcId="{435B0C17-4885-45EC-B2AA-153EC24E04F0}" destId="{2797947D-ABB8-4EB6-A055-E0C6971B1BAA}" srcOrd="0" destOrd="0" presId="urn:microsoft.com/office/officeart/2005/8/layout/radial5"/>
    <dgm:cxn modelId="{20E218FA-C9CA-44C4-BA06-12D064A35366}" type="presOf" srcId="{CCD2A515-C026-47B5-898C-D638915010A1}" destId="{3F693B7D-43D4-4239-A8FC-6CB2E2A41D78}" srcOrd="1" destOrd="0" presId="urn:microsoft.com/office/officeart/2005/8/layout/radial5"/>
    <dgm:cxn modelId="{77FCDD45-B83B-4A98-96BA-4897C58DB248}" type="presOf" srcId="{0DD5B500-0F9F-4868-A393-431AA3A8AD51}" destId="{0280C0D0-4563-4DE7-8269-1462617ED13A}" srcOrd="0" destOrd="0" presId="urn:microsoft.com/office/officeart/2005/8/layout/radial5"/>
    <dgm:cxn modelId="{47B2531C-EC47-4C38-BC30-AF8641A1E244}" srcId="{13BC894D-B5EF-436F-BF71-5EE6D69E9D5D}" destId="{08250DEC-B71A-4F90-856A-7507348E4C7B}" srcOrd="0" destOrd="0" parTransId="{84316EA4-7007-475F-A27C-00D62A1C8F5B}" sibTransId="{C36BA29E-0C89-480A-91C2-DE8E05EAF413}"/>
    <dgm:cxn modelId="{2FB4AF75-E46D-49A2-B5E8-9EB6660939D5}" srcId="{08250DEC-B71A-4F90-856A-7507348E4C7B}" destId="{08267CC9-040C-4F57-A81E-DBA02521B9C1}" srcOrd="1" destOrd="0" parTransId="{435B0C17-4885-45EC-B2AA-153EC24E04F0}" sibTransId="{381AA647-42B8-4DA5-BFB5-8D2DA5B63792}"/>
    <dgm:cxn modelId="{448752D3-865C-4340-BF54-AF060379C478}" type="presOf" srcId="{5ABBEADF-C0CD-4764-8683-BBDB439D9A41}" destId="{A9B8CFCF-0B8D-4BFA-B6A2-3051124ECCDA}" srcOrd="0" destOrd="0" presId="urn:microsoft.com/office/officeart/2005/8/layout/radial5"/>
    <dgm:cxn modelId="{23EB7780-51ED-48BA-A0F9-E88BBA81A994}" srcId="{08250DEC-B71A-4F90-856A-7507348E4C7B}" destId="{0DD5B500-0F9F-4868-A393-431AA3A8AD51}" srcOrd="2" destOrd="0" parTransId="{CCD2A515-C026-47B5-898C-D638915010A1}" sibTransId="{332D5562-6D97-47CE-8298-BC3A2A990906}"/>
    <dgm:cxn modelId="{E21879A5-2ABB-4B4D-8E5E-61A7CD932B71}" type="presParOf" srcId="{350B15A6-C984-4E94-B0FB-585ED0392873}" destId="{7157EA6E-5899-4498-9939-E1BD0A5E4BC6}" srcOrd="0" destOrd="0" presId="urn:microsoft.com/office/officeart/2005/8/layout/radial5"/>
    <dgm:cxn modelId="{E76E01BC-6A51-4F03-B6BD-6CED0CE96B9D}" type="presParOf" srcId="{350B15A6-C984-4E94-B0FB-585ED0392873}" destId="{E08803E6-B9F4-4392-9A86-85F950341485}" srcOrd="1" destOrd="0" presId="urn:microsoft.com/office/officeart/2005/8/layout/radial5"/>
    <dgm:cxn modelId="{C44A0CFF-092E-444E-8A03-8C2704B81BC4}" type="presParOf" srcId="{E08803E6-B9F4-4392-9A86-85F950341485}" destId="{5DFCDEFE-2EE1-4AC5-905A-CD0EF7583E6F}" srcOrd="0" destOrd="0" presId="urn:microsoft.com/office/officeart/2005/8/layout/radial5"/>
    <dgm:cxn modelId="{CF319050-A2D1-46A0-99AB-5028BA37F96D}" type="presParOf" srcId="{350B15A6-C984-4E94-B0FB-585ED0392873}" destId="{A9B8CFCF-0B8D-4BFA-B6A2-3051124ECCDA}" srcOrd="2" destOrd="0" presId="urn:microsoft.com/office/officeart/2005/8/layout/radial5"/>
    <dgm:cxn modelId="{0BBE21FE-FE2D-48B5-A0E3-CE86C3BA992C}" type="presParOf" srcId="{350B15A6-C984-4E94-B0FB-585ED0392873}" destId="{2797947D-ABB8-4EB6-A055-E0C6971B1BAA}" srcOrd="3" destOrd="0" presId="urn:microsoft.com/office/officeart/2005/8/layout/radial5"/>
    <dgm:cxn modelId="{F8509D63-CDF6-45B9-9D89-C6C5C7E377DE}" type="presParOf" srcId="{2797947D-ABB8-4EB6-A055-E0C6971B1BAA}" destId="{98183E31-492F-4649-853A-D9885DB0DFA8}" srcOrd="0" destOrd="0" presId="urn:microsoft.com/office/officeart/2005/8/layout/radial5"/>
    <dgm:cxn modelId="{0C6B3B0E-C118-478D-AD57-242CD3967BE8}" type="presParOf" srcId="{350B15A6-C984-4E94-B0FB-585ED0392873}" destId="{DF09D39D-60E5-4FF0-88E7-CE6D61814FB9}" srcOrd="4" destOrd="0" presId="urn:microsoft.com/office/officeart/2005/8/layout/radial5"/>
    <dgm:cxn modelId="{5A2E85BD-B4C8-4722-BDFF-A6CB39D9A82D}" type="presParOf" srcId="{350B15A6-C984-4E94-B0FB-585ED0392873}" destId="{01A7E730-12DD-4DCC-AC85-19B896D4614C}" srcOrd="5" destOrd="0" presId="urn:microsoft.com/office/officeart/2005/8/layout/radial5"/>
    <dgm:cxn modelId="{6E1C278B-D864-4B42-A70E-963E71E36804}" type="presParOf" srcId="{01A7E730-12DD-4DCC-AC85-19B896D4614C}" destId="{3F693B7D-43D4-4239-A8FC-6CB2E2A41D78}" srcOrd="0" destOrd="0" presId="urn:microsoft.com/office/officeart/2005/8/layout/radial5"/>
    <dgm:cxn modelId="{0CC08A98-A01C-4CAD-9616-946A4B133C2C}" type="presParOf" srcId="{350B15A6-C984-4E94-B0FB-585ED0392873}" destId="{0280C0D0-4563-4DE7-8269-1462617ED13A}" srcOrd="6" destOrd="0" presId="urn:microsoft.com/office/officeart/2005/8/layout/radial5"/>
    <dgm:cxn modelId="{288E8418-BED3-4CBD-98B5-64CFB6243C6E}" type="presParOf" srcId="{350B15A6-C984-4E94-B0FB-585ED0392873}" destId="{DBAC5069-CAB8-44D5-A05B-07E69CDE072B}" srcOrd="7" destOrd="0" presId="urn:microsoft.com/office/officeart/2005/8/layout/radial5"/>
    <dgm:cxn modelId="{5C3024DF-42B5-4A20-B80F-DD6DB65A9EF2}" type="presParOf" srcId="{DBAC5069-CAB8-44D5-A05B-07E69CDE072B}" destId="{01AF7F1C-613D-4902-A84A-BA73611F0AE3}" srcOrd="0" destOrd="0" presId="urn:microsoft.com/office/officeart/2005/8/layout/radial5"/>
    <dgm:cxn modelId="{4A8C558F-9FDB-4E82-B8A2-76D55253E605}" type="presParOf" srcId="{350B15A6-C984-4E94-B0FB-585ED0392873}" destId="{75BBD608-9383-49DA-BDDF-3B9FA0E634FC}" srcOrd="8" destOrd="0" presId="urn:microsoft.com/office/officeart/2005/8/layout/radial5"/>
  </dgm:cxnLst>
  <dgm:bg/>
  <dgm:whole/>
</dgm:dataModel>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DE6D8FA4-762C-43A2-AD47-24228F5FB980}" type="datetimeFigureOut">
              <a:rPr lang="fr-FR" smtClean="0"/>
              <a:pPr/>
              <a:t>06/03/2020</a:t>
            </a:fld>
            <a:endParaRPr lang="fr-FR"/>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450" y="4716463"/>
            <a:ext cx="5438775" cy="4467225"/>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53E9D107-E06A-444E-9A1D-8D6E62490E20}" type="slidenum">
              <a:rPr lang="fr-FR" smtClean="0"/>
              <a:pPr/>
              <a:t>‹N°›</a:t>
            </a:fld>
            <a:endParaRPr lang="fr-FR"/>
          </a:p>
        </p:txBody>
      </p:sp>
    </p:spTree>
    <p:extLst>
      <p:ext uri="{BB962C8B-B14F-4D97-AF65-F5344CB8AC3E}">
        <p14:creationId xmlns:p14="http://schemas.microsoft.com/office/powerpoint/2010/main" xmlns="" val="10952194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baseline="0" dirty="0" smtClean="0"/>
          </a:p>
        </p:txBody>
      </p:sp>
      <p:sp>
        <p:nvSpPr>
          <p:cNvPr id="4" name="Espace réservé du numéro de diapositive 3"/>
          <p:cNvSpPr>
            <a:spLocks noGrp="1"/>
          </p:cNvSpPr>
          <p:nvPr>
            <p:ph type="sldNum" sz="quarter" idx="10"/>
          </p:nvPr>
        </p:nvSpPr>
        <p:spPr/>
        <p:txBody>
          <a:bodyPr/>
          <a:lstStyle/>
          <a:p>
            <a:fld id="{53E9D107-E06A-444E-9A1D-8D6E62490E20}" type="slidenum">
              <a:rPr lang="fr-FR" smtClean="0"/>
              <a:pPr/>
              <a:t>1</a:t>
            </a:fld>
            <a:endParaRPr lang="fr-FR"/>
          </a:p>
        </p:txBody>
      </p:sp>
    </p:spTree>
    <p:extLst>
      <p:ext uri="{BB962C8B-B14F-4D97-AF65-F5344CB8AC3E}">
        <p14:creationId xmlns:p14="http://schemas.microsoft.com/office/powerpoint/2010/main" xmlns="" val="23701889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err="1" smtClean="0"/>
              <a:t>Linteret</a:t>
            </a:r>
            <a:r>
              <a:rPr lang="fr-FR" baseline="0" dirty="0" smtClean="0"/>
              <a:t> de cette méthode est la possibilité pour l’entreprise de l’adapter aisément a ses propres caractéristiques en choisissant les </a:t>
            </a:r>
            <a:r>
              <a:rPr lang="fr-FR" baseline="0" dirty="0" err="1" smtClean="0"/>
              <a:t>critéres</a:t>
            </a:r>
            <a:r>
              <a:rPr lang="fr-FR" baseline="0" dirty="0" smtClean="0"/>
              <a:t> et leur pondération les degrés et leur valeur </a:t>
            </a:r>
            <a:endParaRPr lang="fr-FR" dirty="0"/>
          </a:p>
        </p:txBody>
      </p:sp>
      <p:sp>
        <p:nvSpPr>
          <p:cNvPr id="4" name="Espace réservé du numéro de diapositive 3"/>
          <p:cNvSpPr>
            <a:spLocks noGrp="1"/>
          </p:cNvSpPr>
          <p:nvPr>
            <p:ph type="sldNum" sz="quarter" idx="10"/>
          </p:nvPr>
        </p:nvSpPr>
        <p:spPr/>
        <p:txBody>
          <a:bodyPr/>
          <a:lstStyle/>
          <a:p>
            <a:fld id="{53E9D107-E06A-444E-9A1D-8D6E62490E20}" type="slidenum">
              <a:rPr lang="fr-FR" smtClean="0"/>
              <a:pPr/>
              <a:t>28</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L’appréciation de la façon dont un salarié occupe son poste consiste à prendre en compte les performances qu’il réalise par rapport à un comportement standard</a:t>
            </a:r>
            <a:r>
              <a:rPr lang="fr-FR" baseline="0" dirty="0" smtClean="0"/>
              <a:t> afin de moduler sa rémunération </a:t>
            </a:r>
            <a:endParaRPr lang="fr-FR" dirty="0"/>
          </a:p>
        </p:txBody>
      </p:sp>
      <p:sp>
        <p:nvSpPr>
          <p:cNvPr id="4" name="Espace réservé du numéro de diapositive 3"/>
          <p:cNvSpPr>
            <a:spLocks noGrp="1"/>
          </p:cNvSpPr>
          <p:nvPr>
            <p:ph type="sldNum" sz="quarter" idx="10"/>
          </p:nvPr>
        </p:nvSpPr>
        <p:spPr/>
        <p:txBody>
          <a:bodyPr/>
          <a:lstStyle/>
          <a:p>
            <a:fld id="{53E9D107-E06A-444E-9A1D-8D6E62490E20}" type="slidenum">
              <a:rPr lang="fr-FR" smtClean="0"/>
              <a:pPr/>
              <a:t>30</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b="0" i="0" kern="1200" dirty="0" smtClean="0">
                <a:solidFill>
                  <a:schemeClr val="tx1"/>
                </a:solidFill>
                <a:effectLst/>
                <a:latin typeface="+mn-lt"/>
                <a:ea typeface="+mn-ea"/>
                <a:cs typeface="+mn-cs"/>
              </a:rPr>
              <a:t>La qualité de la politique salariale peut être interrogée au regard de critères </a:t>
            </a:r>
          </a:p>
          <a:p>
            <a:r>
              <a:rPr lang="fr-FR" sz="1200" b="0" i="0" kern="1200" dirty="0" smtClean="0">
                <a:solidFill>
                  <a:schemeClr val="tx1"/>
                </a:solidFill>
                <a:effectLst/>
                <a:latin typeface="+mn-lt"/>
                <a:ea typeface="+mn-ea"/>
                <a:cs typeface="+mn-cs"/>
              </a:rPr>
              <a:t>tels que le degré de publicité, de négociation, de différenciation ou d’imitation</a:t>
            </a:r>
          </a:p>
          <a:p>
            <a:endParaRPr lang="fr-FR" dirty="0"/>
          </a:p>
        </p:txBody>
      </p:sp>
      <p:sp>
        <p:nvSpPr>
          <p:cNvPr id="4" name="Espace réservé du numéro de diapositive 3"/>
          <p:cNvSpPr>
            <a:spLocks noGrp="1"/>
          </p:cNvSpPr>
          <p:nvPr>
            <p:ph type="sldNum" sz="quarter" idx="10"/>
          </p:nvPr>
        </p:nvSpPr>
        <p:spPr/>
        <p:txBody>
          <a:bodyPr/>
          <a:lstStyle/>
          <a:p>
            <a:fld id="{53E9D107-E06A-444E-9A1D-8D6E62490E20}" type="slidenum">
              <a:rPr lang="fr-FR" smtClean="0"/>
              <a:pPr/>
              <a:t>32</a:t>
            </a:fld>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Flux d entrée de sortie (recrutement </a:t>
            </a:r>
            <a:r>
              <a:rPr lang="fr-FR" dirty="0" err="1" smtClean="0"/>
              <a:t>licencimenet</a:t>
            </a:r>
            <a:r>
              <a:rPr lang="fr-FR" dirty="0" smtClean="0"/>
              <a:t>) mouvement interne promotion </a:t>
            </a:r>
            <a:r>
              <a:rPr lang="fr-FR" dirty="0" err="1" smtClean="0"/>
              <a:t>remunération</a:t>
            </a:r>
            <a:r>
              <a:rPr lang="fr-FR" baseline="0" dirty="0" smtClean="0"/>
              <a:t> augmentations </a:t>
            </a:r>
            <a:r>
              <a:rPr lang="fr-FR" baseline="0" dirty="0" err="1" smtClean="0"/>
              <a:t>collecrtive</a:t>
            </a:r>
            <a:r>
              <a:rPr lang="fr-FR" baseline="0" dirty="0" smtClean="0"/>
              <a:t> ou individuelles </a:t>
            </a:r>
            <a:endParaRPr lang="fr-FR" dirty="0" smtClean="0"/>
          </a:p>
          <a:p>
            <a:r>
              <a:rPr lang="fr-FR" dirty="0" smtClean="0"/>
              <a:t>inertie;: facteurs de hausse indépendants de toute décision au cours d’un exercice</a:t>
            </a:r>
            <a:r>
              <a:rPr lang="fr-FR" baseline="0" dirty="0" smtClean="0"/>
              <a:t> considéré d’une année a une autre la masse salariale transporte avec elle les conséquences des augmentations proposés aux salariées primes d’ancienneté et autre accroissement des salaires ont des effets durables</a:t>
            </a:r>
          </a:p>
          <a:p>
            <a:r>
              <a:rPr lang="fr-FR" baseline="0" dirty="0" smtClean="0"/>
              <a:t>Parmi ces effets on trouve effet d </a:t>
            </a:r>
            <a:r>
              <a:rPr lang="fr-FR" baseline="0" dirty="0" err="1" smtClean="0"/>
              <a:t>anciennete</a:t>
            </a:r>
            <a:r>
              <a:rPr lang="fr-FR" baseline="0" dirty="0" smtClean="0"/>
              <a:t> (structure des salaires est lié au </a:t>
            </a:r>
            <a:r>
              <a:rPr lang="fr-FR" baseline="0" dirty="0" err="1" smtClean="0"/>
              <a:t>degre</a:t>
            </a:r>
            <a:r>
              <a:rPr lang="fr-FR" baseline="0" dirty="0" smtClean="0"/>
              <a:t> d </a:t>
            </a:r>
            <a:r>
              <a:rPr lang="fr-FR" baseline="0" dirty="0" err="1" smtClean="0"/>
              <a:t>anciennete</a:t>
            </a:r>
            <a:r>
              <a:rPr lang="fr-FR" baseline="0" dirty="0" smtClean="0"/>
              <a:t> des salarie du personnel comme elle est lié a l augmentation de salaire au cas ou elle est </a:t>
            </a:r>
            <a:r>
              <a:rPr lang="fr-FR" baseline="0" dirty="0" err="1" smtClean="0"/>
              <a:t>particulierement</a:t>
            </a:r>
            <a:r>
              <a:rPr lang="fr-FR" baseline="0" dirty="0" smtClean="0"/>
              <a:t> </a:t>
            </a:r>
            <a:r>
              <a:rPr lang="fr-FR" baseline="0" dirty="0" err="1" smtClean="0"/>
              <a:t>developpé</a:t>
            </a:r>
            <a:r>
              <a:rPr lang="fr-FR" baseline="0" dirty="0" smtClean="0"/>
              <a:t> dans une entreprise elle serait une raison de hausse des salaire </a:t>
            </a:r>
            <a:r>
              <a:rPr lang="fr-FR" baseline="0" dirty="0" err="1" smtClean="0"/>
              <a:t>independante</a:t>
            </a:r>
            <a:r>
              <a:rPr lang="fr-FR" baseline="0" dirty="0" smtClean="0"/>
              <a:t> de la </a:t>
            </a:r>
            <a:r>
              <a:rPr lang="fr-FR" baseline="0" dirty="0" err="1" smtClean="0"/>
              <a:t>volonte</a:t>
            </a:r>
            <a:r>
              <a:rPr lang="fr-FR" baseline="0" dirty="0" smtClean="0"/>
              <a:t> de cette </a:t>
            </a:r>
            <a:r>
              <a:rPr lang="fr-FR" baseline="0" dirty="0" err="1" smtClean="0"/>
              <a:t>derniére</a:t>
            </a:r>
            <a:r>
              <a:rPr lang="fr-FR" baseline="0" dirty="0" smtClean="0"/>
              <a:t> ) effet de report</a:t>
            </a:r>
            <a:endParaRPr lang="fr-FR" dirty="0"/>
          </a:p>
        </p:txBody>
      </p:sp>
      <p:sp>
        <p:nvSpPr>
          <p:cNvPr id="4" name="Espace réservé du numéro de diapositive 3"/>
          <p:cNvSpPr>
            <a:spLocks noGrp="1"/>
          </p:cNvSpPr>
          <p:nvPr>
            <p:ph type="sldNum" sz="quarter" idx="10"/>
          </p:nvPr>
        </p:nvSpPr>
        <p:spPr/>
        <p:txBody>
          <a:bodyPr/>
          <a:lstStyle/>
          <a:p>
            <a:fld id="{53E9D107-E06A-444E-9A1D-8D6E62490E20}" type="slidenum">
              <a:rPr lang="fr-FR" smtClean="0"/>
              <a:pPr/>
              <a:t>35</a:t>
            </a:fld>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b="0" i="0" kern="1200" dirty="0" smtClean="0">
                <a:solidFill>
                  <a:schemeClr val="tx1"/>
                </a:solidFill>
                <a:effectLst/>
                <a:latin typeface="+mn-lt"/>
                <a:ea typeface="+mn-ea"/>
                <a:cs typeface="+mn-cs"/>
              </a:rPr>
              <a:t>.</a:t>
            </a:r>
            <a:r>
              <a:rPr lang="fr-FR" sz="1200" b="1" i="0" kern="1200" dirty="0" smtClean="0">
                <a:solidFill>
                  <a:schemeClr val="tx1"/>
                </a:solidFill>
                <a:latin typeface="+mn-lt"/>
                <a:ea typeface="+mn-ea"/>
                <a:cs typeface="+mn-cs"/>
              </a:rPr>
              <a:t>L’effet niveau </a:t>
            </a:r>
            <a:endParaRPr lang="fr-FR" dirty="0"/>
          </a:p>
        </p:txBody>
      </p:sp>
      <p:sp>
        <p:nvSpPr>
          <p:cNvPr id="4" name="Espace réservé du numéro de diapositive 3"/>
          <p:cNvSpPr>
            <a:spLocks noGrp="1"/>
          </p:cNvSpPr>
          <p:nvPr>
            <p:ph type="sldNum" sz="quarter" idx="10"/>
          </p:nvPr>
        </p:nvSpPr>
        <p:spPr/>
        <p:txBody>
          <a:bodyPr/>
          <a:lstStyle/>
          <a:p>
            <a:fld id="{53E9D107-E06A-444E-9A1D-8D6E62490E20}" type="slidenum">
              <a:rPr lang="fr-FR" smtClean="0"/>
              <a:pPr/>
              <a:t>36</a:t>
            </a:fld>
            <a:endParaRPr 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b="1" i="0" kern="1200" dirty="0" smtClean="0">
                <a:solidFill>
                  <a:schemeClr val="tx1"/>
                </a:solidFill>
                <a:latin typeface="+mn-lt"/>
                <a:ea typeface="+mn-ea"/>
                <a:cs typeface="+mn-cs"/>
              </a:rPr>
              <a:t>L’effet masse</a:t>
            </a:r>
            <a:r>
              <a:rPr lang="fr-FR" sz="1200" b="0" i="0" kern="1200" dirty="0" smtClean="0">
                <a:solidFill>
                  <a:schemeClr val="tx1"/>
                </a:solidFill>
                <a:latin typeface="+mn-lt"/>
                <a:ea typeface="+mn-ea"/>
                <a:cs typeface="+mn-cs"/>
              </a:rPr>
              <a:t> représente le rapport entre la masse salariale prévisionnelle de l’année suivante (N+1) par rapport à la masse salariale de l’année N (année en cours) sans augmentation.</a:t>
            </a:r>
            <a:endParaRPr lang="fr-FR" dirty="0"/>
          </a:p>
        </p:txBody>
      </p:sp>
      <p:sp>
        <p:nvSpPr>
          <p:cNvPr id="4" name="Espace réservé du numéro de diapositive 3"/>
          <p:cNvSpPr>
            <a:spLocks noGrp="1"/>
          </p:cNvSpPr>
          <p:nvPr>
            <p:ph type="sldNum" sz="quarter" idx="10"/>
          </p:nvPr>
        </p:nvSpPr>
        <p:spPr/>
        <p:txBody>
          <a:bodyPr/>
          <a:lstStyle/>
          <a:p>
            <a:fld id="{53E9D107-E06A-444E-9A1D-8D6E62490E20}" type="slidenum">
              <a:rPr lang="fr-FR" smtClean="0"/>
              <a:pPr/>
              <a:t>37</a:t>
            </a:fld>
            <a:endParaRPr lang="fr-F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53E9D107-E06A-444E-9A1D-8D6E62490E20}" type="slidenum">
              <a:rPr lang="fr-FR" smtClean="0"/>
              <a:pPr/>
              <a:t>38</a:t>
            </a:fld>
            <a:endParaRPr lang="fr-F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b="0" i="0" kern="1200" dirty="0" smtClean="0">
                <a:solidFill>
                  <a:schemeClr val="tx1"/>
                </a:solidFill>
                <a:effectLst/>
                <a:latin typeface="+mn-lt"/>
                <a:ea typeface="+mn-ea"/>
                <a:cs typeface="+mn-cs"/>
              </a:rPr>
              <a:t>Les augmentations individuelles relèvent des décisions des managers dans le cadre </a:t>
            </a:r>
          </a:p>
          <a:p>
            <a:r>
              <a:rPr lang="fr-FR" sz="1200" b="0" i="0" kern="1200" dirty="0" smtClean="0">
                <a:solidFill>
                  <a:schemeClr val="tx1"/>
                </a:solidFill>
                <a:effectLst/>
                <a:latin typeface="+mn-lt"/>
                <a:ea typeface="+mn-ea"/>
                <a:cs typeface="+mn-cs"/>
              </a:rPr>
              <a:t>des procédures rédigées par le service des ressources humaines (responsabilité </a:t>
            </a:r>
          </a:p>
          <a:p>
            <a:r>
              <a:rPr lang="fr-FR" sz="1200" b="0" i="0" kern="1200" dirty="0" smtClean="0">
                <a:solidFill>
                  <a:schemeClr val="tx1"/>
                </a:solidFill>
                <a:effectLst/>
                <a:latin typeface="+mn-lt"/>
                <a:ea typeface="+mn-ea"/>
                <a:cs typeface="+mn-cs"/>
              </a:rPr>
              <a:t>partagée), ce qui </a:t>
            </a:r>
            <a:r>
              <a:rPr lang="fr-FR" sz="1200" b="0" i="0" kern="1200" dirty="0" err="1" smtClean="0">
                <a:solidFill>
                  <a:schemeClr val="tx1"/>
                </a:solidFill>
                <a:effectLst/>
                <a:latin typeface="+mn-lt"/>
                <a:ea typeface="+mn-ea"/>
                <a:cs typeface="+mn-cs"/>
              </a:rPr>
              <a:t>signiﬁe</a:t>
            </a:r>
            <a:r>
              <a:rPr lang="fr-FR" sz="1200" b="0" i="0" kern="1200" dirty="0" smtClean="0">
                <a:solidFill>
                  <a:schemeClr val="tx1"/>
                </a:solidFill>
                <a:effectLst/>
                <a:latin typeface="+mn-lt"/>
                <a:ea typeface="+mn-ea"/>
                <a:cs typeface="+mn-cs"/>
              </a:rPr>
              <a:t> que l’entreprise dispose d’une marge de manœuvre </a:t>
            </a:r>
          </a:p>
          <a:p>
            <a:r>
              <a:rPr lang="fr-FR" sz="1200" b="0" i="0" kern="1200" dirty="0" smtClean="0">
                <a:solidFill>
                  <a:schemeClr val="tx1"/>
                </a:solidFill>
                <a:effectLst/>
                <a:latin typeface="+mn-lt"/>
                <a:ea typeface="+mn-ea"/>
                <a:cs typeface="+mn-cs"/>
              </a:rPr>
              <a:t>sur le glissement.</a:t>
            </a:r>
          </a:p>
          <a:p>
            <a:endParaRPr lang="fr-FR" dirty="0"/>
          </a:p>
        </p:txBody>
      </p:sp>
      <p:sp>
        <p:nvSpPr>
          <p:cNvPr id="4" name="Espace réservé du numéro de diapositive 3"/>
          <p:cNvSpPr>
            <a:spLocks noGrp="1"/>
          </p:cNvSpPr>
          <p:nvPr>
            <p:ph type="sldNum" sz="quarter" idx="10"/>
          </p:nvPr>
        </p:nvSpPr>
        <p:spPr/>
        <p:txBody>
          <a:bodyPr/>
          <a:lstStyle/>
          <a:p>
            <a:fld id="{53E9D107-E06A-444E-9A1D-8D6E62490E20}" type="slidenum">
              <a:rPr lang="fr-FR" smtClean="0"/>
              <a:pPr/>
              <a:t>39</a:t>
            </a:fld>
            <a:endParaRPr lang="fr-F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b="0" i="0" kern="1200" dirty="0" smtClean="0">
                <a:solidFill>
                  <a:schemeClr val="tx1"/>
                </a:solidFill>
                <a:effectLst/>
                <a:latin typeface="+mn-lt"/>
                <a:ea typeface="+mn-ea"/>
                <a:cs typeface="+mn-cs"/>
              </a:rPr>
              <a:t>Les augmentations comptabilisées dans le cadre du « vieillissement » échappent </a:t>
            </a:r>
          </a:p>
          <a:p>
            <a:r>
              <a:rPr lang="fr-FR" sz="1200" b="0" i="0" kern="1200" dirty="0" smtClean="0">
                <a:solidFill>
                  <a:schemeClr val="tx1"/>
                </a:solidFill>
                <a:effectLst/>
                <a:latin typeface="+mn-lt"/>
                <a:ea typeface="+mn-ea"/>
                <a:cs typeface="+mn-cs"/>
              </a:rPr>
              <a:t>souvent pour une bonne part à l’entreprise, puisque les augmentations s’appliquent </a:t>
            </a:r>
          </a:p>
          <a:p>
            <a:r>
              <a:rPr lang="fr-FR" sz="1200" b="0" i="0" kern="1200" dirty="0" smtClean="0">
                <a:solidFill>
                  <a:schemeClr val="tx1"/>
                </a:solidFill>
                <a:effectLst/>
                <a:latin typeface="+mn-lt"/>
                <a:ea typeface="+mn-ea"/>
                <a:cs typeface="+mn-cs"/>
              </a:rPr>
              <a:t>sans nécessiter l’intervention des managers.</a:t>
            </a:r>
          </a:p>
          <a:p>
            <a:r>
              <a:rPr lang="fr-FR" sz="1200" b="0" i="0" kern="1200" dirty="0" smtClean="0">
                <a:solidFill>
                  <a:schemeClr val="tx1"/>
                </a:solidFill>
                <a:effectLst/>
                <a:latin typeface="+mn-lt"/>
                <a:ea typeface="+mn-ea"/>
                <a:cs typeface="+mn-cs"/>
              </a:rPr>
              <a:t>Ainsi, lorsque l’entreprise constate une augmentation de sa masse salariale, il </a:t>
            </a:r>
          </a:p>
          <a:p>
            <a:r>
              <a:rPr lang="fr-FR" sz="1200" b="0" i="0" kern="1200" dirty="0" smtClean="0">
                <a:solidFill>
                  <a:schemeClr val="tx1"/>
                </a:solidFill>
                <a:effectLst/>
                <a:latin typeface="+mn-lt"/>
                <a:ea typeface="+mn-ea"/>
                <a:cs typeface="+mn-cs"/>
              </a:rPr>
              <a:t>convient de déterminer si les causes sont équilibrées ou si au contraire l’un des </a:t>
            </a:r>
          </a:p>
          <a:p>
            <a:r>
              <a:rPr lang="fr-FR" sz="1200" b="0" i="0" kern="1200" dirty="0" smtClean="0">
                <a:solidFill>
                  <a:schemeClr val="tx1"/>
                </a:solidFill>
                <a:effectLst/>
                <a:latin typeface="+mn-lt"/>
                <a:ea typeface="+mn-ea"/>
                <a:cs typeface="+mn-cs"/>
              </a:rPr>
              <a:t>trois critères « glissement », « vieillissement » ou « technicité » est prédominant.</a:t>
            </a:r>
          </a:p>
          <a:p>
            <a:endParaRPr lang="fr-FR" dirty="0"/>
          </a:p>
        </p:txBody>
      </p:sp>
      <p:sp>
        <p:nvSpPr>
          <p:cNvPr id="4" name="Espace réservé du numéro de diapositive 3"/>
          <p:cNvSpPr>
            <a:spLocks noGrp="1"/>
          </p:cNvSpPr>
          <p:nvPr>
            <p:ph type="sldNum" sz="quarter" idx="10"/>
          </p:nvPr>
        </p:nvSpPr>
        <p:spPr/>
        <p:txBody>
          <a:bodyPr/>
          <a:lstStyle/>
          <a:p>
            <a:fld id="{53E9D107-E06A-444E-9A1D-8D6E62490E20}" type="slidenum">
              <a:rPr lang="fr-FR" smtClean="0"/>
              <a:pPr/>
              <a:t>40</a:t>
            </a:fld>
            <a:endParaRPr lang="fr-F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b="0" i="0" kern="1200" dirty="0" smtClean="0">
                <a:solidFill>
                  <a:schemeClr val="tx1"/>
                </a:solidFill>
                <a:effectLst/>
                <a:latin typeface="+mn-lt"/>
                <a:ea typeface="+mn-ea"/>
                <a:cs typeface="+mn-cs"/>
              </a:rPr>
              <a:t>La théorie des attentes de Vroom explique la motivation au travail grâce </a:t>
            </a:r>
          </a:p>
          <a:p>
            <a:r>
              <a:rPr lang="fr-FR" sz="1200" b="0" i="0" kern="1200" dirty="0" smtClean="0">
                <a:solidFill>
                  <a:schemeClr val="tx1"/>
                </a:solidFill>
                <a:effectLst/>
                <a:latin typeface="+mn-lt"/>
                <a:ea typeface="+mn-ea"/>
                <a:cs typeface="+mn-cs"/>
              </a:rPr>
              <a:t>aux notions de valence, d’instrumentalité et d’expectation.</a:t>
            </a:r>
          </a:p>
          <a:p>
            <a:endParaRPr lang="fr-FR" dirty="0"/>
          </a:p>
        </p:txBody>
      </p:sp>
      <p:sp>
        <p:nvSpPr>
          <p:cNvPr id="4" name="Espace réservé du numéro de diapositive 3"/>
          <p:cNvSpPr>
            <a:spLocks noGrp="1"/>
          </p:cNvSpPr>
          <p:nvPr>
            <p:ph type="sldNum" sz="quarter" idx="10"/>
          </p:nvPr>
        </p:nvSpPr>
        <p:spPr/>
        <p:txBody>
          <a:bodyPr/>
          <a:lstStyle/>
          <a:p>
            <a:fld id="{53E9D107-E06A-444E-9A1D-8D6E62490E20}" type="slidenum">
              <a:rPr lang="fr-FR" smtClean="0"/>
              <a:pPr/>
              <a:t>42</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53E9D107-E06A-444E-9A1D-8D6E62490E20}" type="slidenum">
              <a:rPr lang="fr-FR" smtClean="0"/>
              <a:pPr/>
              <a:t>2</a:t>
            </a:fld>
            <a:endParaRPr lang="fr-F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b="0" i="0" kern="1200" dirty="0" smtClean="0">
                <a:solidFill>
                  <a:schemeClr val="tx1"/>
                </a:solidFill>
                <a:effectLst/>
                <a:latin typeface="+mn-lt"/>
                <a:ea typeface="+mn-ea"/>
                <a:cs typeface="+mn-cs"/>
              </a:rPr>
              <a:t></a:t>
            </a:r>
          </a:p>
          <a:p>
            <a:r>
              <a:rPr lang="fr-FR" sz="1200" b="0" i="0" kern="1200" dirty="0" smtClean="0">
                <a:solidFill>
                  <a:schemeClr val="tx1"/>
                </a:solidFill>
                <a:effectLst/>
                <a:latin typeface="+mn-lt"/>
                <a:ea typeface="+mn-ea"/>
                <a:cs typeface="+mn-cs"/>
              </a:rPr>
              <a:t>Dans la théorie de l’équité d’Adams, les individus comparent leur ratio </a:t>
            </a:r>
          </a:p>
          <a:p>
            <a:r>
              <a:rPr lang="fr-FR" sz="1200" b="0" i="0" kern="1200" dirty="0" smtClean="0">
                <a:solidFill>
                  <a:schemeClr val="tx1"/>
                </a:solidFill>
                <a:effectLst/>
                <a:latin typeface="+mn-lt"/>
                <a:ea typeface="+mn-ea"/>
                <a:cs typeface="+mn-cs"/>
              </a:rPr>
              <a:t>« contribution/rétribution » à celui des autres personnes pour savoir s’ils </a:t>
            </a:r>
          </a:p>
          <a:p>
            <a:r>
              <a:rPr lang="fr-FR" sz="1200" b="0" i="0" kern="1200" dirty="0" smtClean="0">
                <a:solidFill>
                  <a:schemeClr val="tx1"/>
                </a:solidFill>
                <a:effectLst/>
                <a:latin typeface="+mn-lt"/>
                <a:ea typeface="+mn-ea"/>
                <a:cs typeface="+mn-cs"/>
              </a:rPr>
              <a:t>sont en situation d’équité ou d’iniquité.</a:t>
            </a:r>
          </a:p>
          <a:p>
            <a:endParaRPr lang="fr-FR" dirty="0"/>
          </a:p>
        </p:txBody>
      </p:sp>
      <p:sp>
        <p:nvSpPr>
          <p:cNvPr id="4" name="Espace réservé du numéro de diapositive 3"/>
          <p:cNvSpPr>
            <a:spLocks noGrp="1"/>
          </p:cNvSpPr>
          <p:nvPr>
            <p:ph type="sldNum" sz="quarter" idx="10"/>
          </p:nvPr>
        </p:nvSpPr>
        <p:spPr/>
        <p:txBody>
          <a:bodyPr/>
          <a:lstStyle/>
          <a:p>
            <a:fld id="{53E9D107-E06A-444E-9A1D-8D6E62490E20}" type="slidenum">
              <a:rPr lang="fr-FR" smtClean="0"/>
              <a:pPr/>
              <a:t>45</a:t>
            </a:fld>
            <a:endParaRPr lang="fr-F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53E9D107-E06A-444E-9A1D-8D6E62490E20}" type="slidenum">
              <a:rPr lang="fr-FR" smtClean="0"/>
              <a:pPr/>
              <a:t>46</a:t>
            </a:fld>
            <a:endParaRPr lang="fr-F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err="1" smtClean="0"/>
              <a:t>Compléménts</a:t>
            </a:r>
            <a:r>
              <a:rPr lang="fr-FR" dirty="0" smtClean="0"/>
              <a:t> de salaire ne sont pas liés à un résultats ils</a:t>
            </a:r>
            <a:r>
              <a:rPr lang="fr-FR" baseline="0" dirty="0" smtClean="0"/>
              <a:t> peuvent </a:t>
            </a:r>
            <a:r>
              <a:rPr lang="fr-FR" baseline="0" dirty="0" err="1" smtClean="0"/>
              <a:t>etre</a:t>
            </a:r>
            <a:r>
              <a:rPr lang="fr-FR" baseline="0" dirty="0" smtClean="0"/>
              <a:t> légaux ou devenus un avantage acquis (13 mous) </a:t>
            </a:r>
          </a:p>
          <a:p>
            <a:r>
              <a:rPr lang="fr-FR" baseline="0" dirty="0" smtClean="0"/>
              <a:t>Les </a:t>
            </a:r>
            <a:r>
              <a:rPr lang="fr-FR" baseline="0" dirty="0" err="1" smtClean="0"/>
              <a:t>supplémént</a:t>
            </a:r>
            <a:r>
              <a:rPr lang="fr-FR" baseline="0" dirty="0" smtClean="0"/>
              <a:t> de salaire sont </a:t>
            </a:r>
            <a:r>
              <a:rPr lang="fr-FR" baseline="0" dirty="0" err="1" smtClean="0"/>
              <a:t>tjr</a:t>
            </a:r>
            <a:r>
              <a:rPr lang="fr-FR" baseline="0" dirty="0" smtClean="0"/>
              <a:t> lié à un résultat et sont variable d un individu a l autre </a:t>
            </a:r>
            <a:endParaRPr lang="fr-FR" dirty="0"/>
          </a:p>
        </p:txBody>
      </p:sp>
      <p:sp>
        <p:nvSpPr>
          <p:cNvPr id="4" name="Espace réservé du numéro de diapositive 3"/>
          <p:cNvSpPr>
            <a:spLocks noGrp="1"/>
          </p:cNvSpPr>
          <p:nvPr>
            <p:ph type="sldNum" sz="quarter" idx="10"/>
          </p:nvPr>
        </p:nvSpPr>
        <p:spPr/>
        <p:txBody>
          <a:bodyPr/>
          <a:lstStyle/>
          <a:p>
            <a:fld id="{53E9D107-E06A-444E-9A1D-8D6E62490E20}" type="slidenum">
              <a:rPr lang="fr-FR" smtClean="0"/>
              <a:pPr/>
              <a:t>51</a:t>
            </a:fld>
            <a:endParaRPr lang="fr-F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L’environnement se transforme: évolutions des métiers</a:t>
            </a:r>
            <a:r>
              <a:rPr lang="fr-FR" baseline="0" dirty="0" smtClean="0"/>
              <a:t> du marché du travail de la concurrence</a:t>
            </a:r>
          </a:p>
          <a:p>
            <a:r>
              <a:rPr lang="fr-FR" baseline="0" dirty="0" smtClean="0"/>
              <a:t>Les hommes et les compétences évoluent</a:t>
            </a:r>
          </a:p>
          <a:p>
            <a:r>
              <a:rPr lang="fr-FR" baseline="0" dirty="0" smtClean="0"/>
              <a:t>Les structures de rémunération doivent s’adapter</a:t>
            </a:r>
          </a:p>
          <a:p>
            <a:endParaRPr lang="fr-FR" baseline="0" dirty="0" smtClean="0"/>
          </a:p>
          <a:p>
            <a:r>
              <a:rPr lang="fr-FR" baseline="0" dirty="0" smtClean="0"/>
              <a:t>Équilibre ( avec les salaires extérieurs pour les tâches équivalentes, au sein de l’entreprise structure et équité avec les ressources de l’entreprise pilotage de la masse salariale )</a:t>
            </a:r>
          </a:p>
        </p:txBody>
      </p:sp>
      <p:sp>
        <p:nvSpPr>
          <p:cNvPr id="4" name="Espace réservé du numéro de diapositive 3"/>
          <p:cNvSpPr>
            <a:spLocks noGrp="1"/>
          </p:cNvSpPr>
          <p:nvPr>
            <p:ph type="sldNum" sz="quarter" idx="10"/>
          </p:nvPr>
        </p:nvSpPr>
        <p:spPr/>
        <p:txBody>
          <a:bodyPr/>
          <a:lstStyle/>
          <a:p>
            <a:fld id="{53E9D107-E06A-444E-9A1D-8D6E62490E20}" type="slidenum">
              <a:rPr lang="fr-FR" smtClean="0"/>
              <a:pPr/>
              <a:t>54</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53E9D107-E06A-444E-9A1D-8D6E62490E20}" type="slidenum">
              <a:rPr lang="fr-FR" smtClean="0"/>
              <a:pPr/>
              <a:t>3</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53E9D107-E06A-444E-9A1D-8D6E62490E20}" type="slidenum">
              <a:rPr lang="fr-FR" smtClean="0"/>
              <a:pPr/>
              <a:t>6</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Pour pouvoir parler de politique</a:t>
            </a:r>
            <a:r>
              <a:rPr lang="fr-FR" baseline="0" dirty="0" smtClean="0"/>
              <a:t> salariale, la rémunération doit donc s’appuyer sur un système intégré et cohérant et évolutif (promotion, </a:t>
            </a:r>
            <a:r>
              <a:rPr lang="fr-FR" baseline="0" dirty="0" err="1" smtClean="0"/>
              <a:t>ancienete</a:t>
            </a:r>
            <a:r>
              <a:rPr lang="fr-FR" baseline="0" dirty="0" smtClean="0"/>
              <a:t>)qui repose sur un triple équilibre: financier (masse salariale et le coût du personnel doivent </a:t>
            </a:r>
            <a:r>
              <a:rPr lang="fr-FR" baseline="0" dirty="0" err="1" smtClean="0"/>
              <a:t>etre</a:t>
            </a:r>
            <a:r>
              <a:rPr lang="fr-FR" baseline="0" dirty="0" smtClean="0"/>
              <a:t> compatible avec les ressources </a:t>
            </a:r>
            <a:r>
              <a:rPr lang="fr-FR" baseline="0" dirty="0" err="1" smtClean="0"/>
              <a:t>financiere</a:t>
            </a:r>
            <a:r>
              <a:rPr lang="fr-FR" baseline="0" dirty="0" smtClean="0"/>
              <a:t>) cohérence externe (salaire conforme a ce qui est payé ailleurs) équité interne (salaire doivent </a:t>
            </a:r>
            <a:r>
              <a:rPr lang="fr-FR" baseline="0" dirty="0" err="1" smtClean="0"/>
              <a:t>etre</a:t>
            </a:r>
            <a:r>
              <a:rPr lang="fr-FR" baseline="0" dirty="0" smtClean="0"/>
              <a:t> ressenti comme juste)</a:t>
            </a:r>
            <a:endParaRPr lang="fr-FR" dirty="0"/>
          </a:p>
        </p:txBody>
      </p:sp>
      <p:sp>
        <p:nvSpPr>
          <p:cNvPr id="4" name="Espace réservé du numéro de diapositive 3"/>
          <p:cNvSpPr>
            <a:spLocks noGrp="1"/>
          </p:cNvSpPr>
          <p:nvPr>
            <p:ph type="sldNum" sz="quarter" idx="10"/>
          </p:nvPr>
        </p:nvSpPr>
        <p:spPr/>
        <p:txBody>
          <a:bodyPr/>
          <a:lstStyle/>
          <a:p>
            <a:fld id="{53E9D107-E06A-444E-9A1D-8D6E62490E20}" type="slidenum">
              <a:rPr lang="fr-FR" smtClean="0"/>
              <a:pPr/>
              <a:t>8</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b="0" i="0" kern="1200" dirty="0" smtClean="0">
                <a:solidFill>
                  <a:schemeClr val="tx1"/>
                </a:solidFill>
                <a:effectLst/>
                <a:latin typeface="+mn-lt"/>
                <a:ea typeface="+mn-ea"/>
                <a:cs typeface="+mn-cs"/>
              </a:rPr>
              <a:t></a:t>
            </a:r>
          </a:p>
          <a:p>
            <a:r>
              <a:rPr lang="fr-FR" sz="1200" b="0" i="0" kern="1200" dirty="0" smtClean="0">
                <a:solidFill>
                  <a:schemeClr val="tx1"/>
                </a:solidFill>
                <a:effectLst/>
                <a:latin typeface="+mn-lt"/>
                <a:ea typeface="+mn-ea"/>
                <a:cs typeface="+mn-cs"/>
              </a:rPr>
              <a:t>La politique de rémunération est le résultat d’une recherche d’équilibre </a:t>
            </a:r>
          </a:p>
          <a:p>
            <a:r>
              <a:rPr lang="fr-FR" sz="1200" b="0" i="0" kern="1200" dirty="0" smtClean="0">
                <a:solidFill>
                  <a:schemeClr val="tx1"/>
                </a:solidFill>
                <a:effectLst/>
                <a:latin typeface="+mn-lt"/>
                <a:ea typeface="+mn-ea"/>
                <a:cs typeface="+mn-cs"/>
              </a:rPr>
              <a:t>multidimensionnel : économique, légal, </a:t>
            </a:r>
            <a:r>
              <a:rPr lang="fr-FR" sz="1200" b="0" i="0" kern="1200" dirty="0" err="1" smtClean="0">
                <a:solidFill>
                  <a:schemeClr val="tx1"/>
                </a:solidFill>
                <a:effectLst/>
                <a:latin typeface="+mn-lt"/>
                <a:ea typeface="+mn-ea"/>
                <a:cs typeface="+mn-cs"/>
              </a:rPr>
              <a:t>ﬁnancier</a:t>
            </a:r>
            <a:r>
              <a:rPr lang="fr-FR" sz="1200" b="0" i="0" kern="1200" dirty="0" smtClean="0">
                <a:solidFill>
                  <a:schemeClr val="tx1"/>
                </a:solidFill>
                <a:effectLst/>
                <a:latin typeface="+mn-lt"/>
                <a:ea typeface="+mn-ea"/>
                <a:cs typeface="+mn-cs"/>
              </a:rPr>
              <a:t> et social</a:t>
            </a:r>
          </a:p>
          <a:p>
            <a:endParaRPr lang="fr-FR" sz="1200" b="0" i="0" kern="1200" dirty="0" smtClean="0">
              <a:solidFill>
                <a:schemeClr val="tx1"/>
              </a:solidFill>
              <a:effectLst/>
              <a:latin typeface="+mn-lt"/>
              <a:ea typeface="+mn-ea"/>
              <a:cs typeface="+mn-cs"/>
            </a:endParaRPr>
          </a:p>
          <a:p>
            <a:r>
              <a:rPr lang="fr-FR" sz="1200" b="0" i="0" kern="1200" dirty="0" smtClean="0">
                <a:solidFill>
                  <a:schemeClr val="tx1"/>
                </a:solidFill>
                <a:effectLst/>
                <a:latin typeface="+mn-lt"/>
                <a:ea typeface="+mn-ea"/>
                <a:cs typeface="+mn-cs"/>
              </a:rPr>
              <a:t>La politique de rémunération est le résultat d’une recherche constante d’équilibre </a:t>
            </a:r>
          </a:p>
          <a:p>
            <a:r>
              <a:rPr lang="fr-FR" sz="1200" b="0" i="0" kern="1200" dirty="0" smtClean="0">
                <a:solidFill>
                  <a:schemeClr val="tx1"/>
                </a:solidFill>
                <a:effectLst/>
                <a:latin typeface="+mn-lt"/>
                <a:ea typeface="+mn-ea"/>
                <a:cs typeface="+mn-cs"/>
              </a:rPr>
              <a:t>dans l’entreprise comme le montre le schéma suivant :</a:t>
            </a:r>
          </a:p>
          <a:p>
            <a:endParaRPr lang="fr-FR" dirty="0"/>
          </a:p>
        </p:txBody>
      </p:sp>
      <p:sp>
        <p:nvSpPr>
          <p:cNvPr id="4" name="Espace réservé du numéro de diapositive 3"/>
          <p:cNvSpPr>
            <a:spLocks noGrp="1"/>
          </p:cNvSpPr>
          <p:nvPr>
            <p:ph type="sldNum" sz="quarter" idx="10"/>
          </p:nvPr>
        </p:nvSpPr>
        <p:spPr/>
        <p:txBody>
          <a:bodyPr/>
          <a:lstStyle/>
          <a:p>
            <a:fld id="{53E9D107-E06A-444E-9A1D-8D6E62490E20}" type="slidenum">
              <a:rPr lang="fr-FR" smtClean="0"/>
              <a:pPr/>
              <a:t>14</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b="0" i="0" kern="1200" dirty="0" smtClean="0">
                <a:solidFill>
                  <a:schemeClr val="tx1"/>
                </a:solidFill>
                <a:effectLst/>
                <a:latin typeface="+mn-lt"/>
                <a:ea typeface="+mn-ea"/>
                <a:cs typeface="+mn-cs"/>
              </a:rPr>
              <a:t>Devons-nous augmenter nos salaires pour attirer les actifs</a:t>
            </a:r>
            <a:r>
              <a:rPr lang="fr-FR" sz="1200" b="0" i="0" kern="1200" dirty="0" err="1" smtClean="0">
                <a:solidFill>
                  <a:schemeClr val="tx1"/>
                </a:solidFill>
                <a:effectLst/>
                <a:latin typeface="+mn-lt"/>
                <a:ea typeface="+mn-ea"/>
                <a:cs typeface="+mn-cs"/>
              </a:rPr>
              <a:t>spéci</a:t>
            </a:r>
            <a:r>
              <a:rPr lang="fr-FR" sz="1200" b="0" i="0" kern="1200" dirty="0" smtClean="0">
                <a:solidFill>
                  <a:schemeClr val="tx1"/>
                </a:solidFill>
                <a:effectLst/>
                <a:latin typeface="+mn-lt"/>
                <a:ea typeface="+mn-ea"/>
                <a:cs typeface="+mn-cs"/>
              </a:rPr>
              <a:t></a:t>
            </a:r>
            <a:r>
              <a:rPr lang="fr-FR" sz="1200" b="0" i="0" kern="1200" dirty="0" err="1" smtClean="0">
                <a:solidFill>
                  <a:schemeClr val="tx1"/>
                </a:solidFill>
                <a:effectLst/>
                <a:latin typeface="+mn-lt"/>
                <a:ea typeface="+mn-ea"/>
                <a:cs typeface="+mn-cs"/>
              </a:rPr>
              <a:t>ques</a:t>
            </a:r>
            <a:r>
              <a:rPr lang="fr-FR" sz="1200" b="0" i="0" kern="1200" dirty="0" smtClean="0">
                <a:solidFill>
                  <a:schemeClr val="tx1"/>
                </a:solidFill>
                <a:effectLst/>
                <a:latin typeface="+mn-lt"/>
                <a:ea typeface="+mn-ea"/>
                <a:cs typeface="+mn-cs"/>
              </a:rPr>
              <a:t>dumarché?Quelspériphériquesderémunérationlesjeunes</a:t>
            </a:r>
          </a:p>
          <a:p>
            <a:r>
              <a:rPr lang="fr-FR" sz="1200" b="0" i="0" kern="1200" dirty="0" smtClean="0">
                <a:solidFill>
                  <a:schemeClr val="tx1"/>
                </a:solidFill>
                <a:effectLst/>
                <a:latin typeface="+mn-lt"/>
                <a:ea typeface="+mn-ea"/>
                <a:cs typeface="+mn-cs"/>
              </a:rPr>
              <a:t>diplômés préfèrent-ils ?</a:t>
            </a:r>
          </a:p>
          <a:p>
            <a:endParaRPr lang="fr-FR" dirty="0"/>
          </a:p>
        </p:txBody>
      </p:sp>
      <p:sp>
        <p:nvSpPr>
          <p:cNvPr id="4" name="Espace réservé du numéro de diapositive 3"/>
          <p:cNvSpPr>
            <a:spLocks noGrp="1"/>
          </p:cNvSpPr>
          <p:nvPr>
            <p:ph type="sldNum" sz="quarter" idx="10"/>
          </p:nvPr>
        </p:nvSpPr>
        <p:spPr/>
        <p:txBody>
          <a:bodyPr/>
          <a:lstStyle/>
          <a:p>
            <a:fld id="{53E9D107-E06A-444E-9A1D-8D6E62490E20}" type="slidenum">
              <a:rPr lang="fr-FR" smtClean="0"/>
              <a:pPr/>
              <a:t>15</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La qualification est défini comme l’ensemble des capacités professionnelle d’un salarié elle est </a:t>
            </a:r>
            <a:r>
              <a:rPr lang="fr-FR" dirty="0" err="1" smtClean="0"/>
              <a:t>determiné</a:t>
            </a:r>
            <a:r>
              <a:rPr lang="fr-FR" dirty="0" smtClean="0"/>
              <a:t> par un niveau</a:t>
            </a:r>
            <a:r>
              <a:rPr lang="fr-FR" baseline="0" dirty="0" smtClean="0"/>
              <a:t> de formation et justifiée par une expérience professionnelle</a:t>
            </a:r>
            <a:endParaRPr lang="fr-FR" dirty="0"/>
          </a:p>
        </p:txBody>
      </p:sp>
      <p:sp>
        <p:nvSpPr>
          <p:cNvPr id="4" name="Espace réservé du numéro de diapositive 3"/>
          <p:cNvSpPr>
            <a:spLocks noGrp="1"/>
          </p:cNvSpPr>
          <p:nvPr>
            <p:ph type="sldNum" sz="quarter" idx="10"/>
          </p:nvPr>
        </p:nvSpPr>
        <p:spPr/>
        <p:txBody>
          <a:bodyPr/>
          <a:lstStyle/>
          <a:p>
            <a:fld id="{53E9D107-E06A-444E-9A1D-8D6E62490E20}" type="slidenum">
              <a:rPr lang="fr-FR" smtClean="0"/>
              <a:pPr/>
              <a:t>23</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53E9D107-E06A-444E-9A1D-8D6E62490E20}" type="slidenum">
              <a:rPr lang="fr-FR" smtClean="0"/>
              <a:pPr/>
              <a:t>27</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12A0535E-BA4F-4717-AD3A-EE7511CDB35D}" type="datetimeFigureOut">
              <a:rPr lang="fr-FR" smtClean="0"/>
              <a:pPr/>
              <a:t>06/03/2020</a:t>
            </a:fld>
            <a:endParaRPr lang="fr-FR"/>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F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84E2CBED-77A6-4D4F-AA1D-753CEB443590}"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12A0535E-BA4F-4717-AD3A-EE7511CDB35D}" type="datetimeFigureOut">
              <a:rPr lang="fr-FR" smtClean="0"/>
              <a:pPr/>
              <a:t>06/03/2020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4E2CBED-77A6-4D4F-AA1D-753CEB443590}"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12A0535E-BA4F-4717-AD3A-EE7511CDB35D}" type="datetimeFigureOut">
              <a:rPr lang="fr-FR" smtClean="0"/>
              <a:pPr/>
              <a:t>06/03/2020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4E2CBED-77A6-4D4F-AA1D-753CEB443590}"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fld id="{12A0535E-BA4F-4717-AD3A-EE7511CDB35D}" type="datetimeFigureOut">
              <a:rPr lang="fr-FR" smtClean="0"/>
              <a:pPr/>
              <a:t>06/03/2020</a:t>
            </a:fld>
            <a:endParaRPr lang="fr-FR"/>
          </a:p>
        </p:txBody>
      </p:sp>
      <p:sp>
        <p:nvSpPr>
          <p:cNvPr id="9" name="Espace réservé du numéro de diapositive 8"/>
          <p:cNvSpPr>
            <a:spLocks noGrp="1"/>
          </p:cNvSpPr>
          <p:nvPr>
            <p:ph type="sldNum" sz="quarter" idx="15"/>
          </p:nvPr>
        </p:nvSpPr>
        <p:spPr/>
        <p:txBody>
          <a:bodyPr rtlCol="0"/>
          <a:lstStyle/>
          <a:p>
            <a:fld id="{84E2CBED-77A6-4D4F-AA1D-753CEB443590}" type="slidenum">
              <a:rPr lang="fr-FR" smtClean="0"/>
              <a:pPr/>
              <a:t>‹N°›</a:t>
            </a:fld>
            <a:endParaRPr lang="fr-FR"/>
          </a:p>
        </p:txBody>
      </p:sp>
      <p:sp>
        <p:nvSpPr>
          <p:cNvPr id="10" name="Espace réservé du pied de page 9"/>
          <p:cNvSpPr>
            <a:spLocks noGrp="1"/>
          </p:cNvSpPr>
          <p:nvPr>
            <p:ph type="ftr" sz="quarter" idx="16"/>
          </p:nvPr>
        </p:nvSpPr>
        <p:spPr/>
        <p:txBody>
          <a:bodyPr rtlCol="0"/>
          <a:lstStyle/>
          <a:p>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12A0535E-BA4F-4717-AD3A-EE7511CDB35D}" type="datetimeFigureOut">
              <a:rPr lang="fr-FR" smtClean="0"/>
              <a:pPr/>
              <a:t>06/03/2020</a:t>
            </a:fld>
            <a:endParaRPr lang="fr-FR"/>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F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84E2CBED-77A6-4D4F-AA1D-753CEB443590}"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12A0535E-BA4F-4717-AD3A-EE7511CDB35D}" type="datetimeFigureOut">
              <a:rPr lang="fr-FR" smtClean="0"/>
              <a:pPr/>
              <a:t>06/03/2020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4E2CBED-77A6-4D4F-AA1D-753CEB443590}" type="slidenum">
              <a:rPr lang="fr-FR" smtClean="0"/>
              <a:pPr/>
              <a:t>‹N°›</a:t>
            </a:fld>
            <a:endParaRPr lang="fr-FR"/>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12A0535E-BA4F-4717-AD3A-EE7511CDB35D}" type="datetimeFigureOut">
              <a:rPr lang="fr-FR" smtClean="0"/>
              <a:pPr/>
              <a:t>06/03/2020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84E2CBED-77A6-4D4F-AA1D-753CEB443590}" type="slidenum">
              <a:rPr lang="fr-FR" smtClean="0"/>
              <a:pPr/>
              <a:t>‹N°›</a:t>
            </a:fld>
            <a:endParaRPr lang="fr-FR"/>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6" name="Espace réservé de la date 5"/>
          <p:cNvSpPr>
            <a:spLocks noGrp="1"/>
          </p:cNvSpPr>
          <p:nvPr>
            <p:ph type="dt" sz="half" idx="10"/>
          </p:nvPr>
        </p:nvSpPr>
        <p:spPr/>
        <p:txBody>
          <a:bodyPr rtlCol="0"/>
          <a:lstStyle/>
          <a:p>
            <a:fld id="{12A0535E-BA4F-4717-AD3A-EE7511CDB35D}" type="datetimeFigureOut">
              <a:rPr lang="fr-FR" smtClean="0"/>
              <a:pPr/>
              <a:t>06/03/2020</a:t>
            </a:fld>
            <a:endParaRPr lang="fr-FR"/>
          </a:p>
        </p:txBody>
      </p:sp>
      <p:sp>
        <p:nvSpPr>
          <p:cNvPr id="7" name="Espace réservé du numéro de diapositive 6"/>
          <p:cNvSpPr>
            <a:spLocks noGrp="1"/>
          </p:cNvSpPr>
          <p:nvPr>
            <p:ph type="sldNum" sz="quarter" idx="11"/>
          </p:nvPr>
        </p:nvSpPr>
        <p:spPr/>
        <p:txBody>
          <a:bodyPr rtlCol="0"/>
          <a:lstStyle/>
          <a:p>
            <a:fld id="{84E2CBED-77A6-4D4F-AA1D-753CEB443590}" type="slidenum">
              <a:rPr lang="fr-FR" smtClean="0"/>
              <a:pPr/>
              <a:t>‹N°›</a:t>
            </a:fld>
            <a:endParaRPr lang="fr-FR"/>
          </a:p>
        </p:txBody>
      </p:sp>
      <p:sp>
        <p:nvSpPr>
          <p:cNvPr id="8" name="Espace réservé du pied de page 7"/>
          <p:cNvSpPr>
            <a:spLocks noGrp="1"/>
          </p:cNvSpPr>
          <p:nvPr>
            <p:ph type="ftr" sz="quarter" idx="12"/>
          </p:nvPr>
        </p:nvSpPr>
        <p:spPr/>
        <p:txBody>
          <a:bodyPr rtlCol="0"/>
          <a:lstStyle/>
          <a:p>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2A0535E-BA4F-4717-AD3A-EE7511CDB35D}" type="datetimeFigureOut">
              <a:rPr lang="fr-FR" smtClean="0"/>
              <a:pPr/>
              <a:t>06/03/2020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84E2CBED-77A6-4D4F-AA1D-753CEB443590}"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fld id="{12A0535E-BA4F-4717-AD3A-EE7511CDB35D}" type="datetimeFigureOut">
              <a:rPr lang="fr-FR" smtClean="0"/>
              <a:pPr/>
              <a:t>06/03/2020</a:t>
            </a:fld>
            <a:endParaRPr lang="fr-FR"/>
          </a:p>
        </p:txBody>
      </p:sp>
      <p:sp>
        <p:nvSpPr>
          <p:cNvPr id="22" name="Espace réservé du numéro de diapositive 21"/>
          <p:cNvSpPr>
            <a:spLocks noGrp="1"/>
          </p:cNvSpPr>
          <p:nvPr>
            <p:ph type="sldNum" sz="quarter" idx="15"/>
          </p:nvPr>
        </p:nvSpPr>
        <p:spPr/>
        <p:txBody>
          <a:bodyPr rtlCol="0"/>
          <a:lstStyle/>
          <a:p>
            <a:fld id="{84E2CBED-77A6-4D4F-AA1D-753CEB443590}" type="slidenum">
              <a:rPr lang="fr-FR" smtClean="0"/>
              <a:pPr/>
              <a:t>‹N°›</a:t>
            </a:fld>
            <a:endParaRPr lang="fr-FR"/>
          </a:p>
        </p:txBody>
      </p:sp>
      <p:sp>
        <p:nvSpPr>
          <p:cNvPr id="23" name="Espace réservé du pied de page 22"/>
          <p:cNvSpPr>
            <a:spLocks noGrp="1"/>
          </p:cNvSpPr>
          <p:nvPr>
            <p:ph type="ftr" sz="quarter" idx="16"/>
          </p:nvPr>
        </p:nvSpPr>
        <p:spPr/>
        <p:txBody>
          <a:bodyPr rtlCol="0"/>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12A0535E-BA4F-4717-AD3A-EE7511CDB35D}" type="datetimeFigureOut">
              <a:rPr lang="fr-FR" smtClean="0"/>
              <a:pPr/>
              <a:t>06/03/2020</a:t>
            </a:fld>
            <a:endParaRPr lang="fr-FR"/>
          </a:p>
        </p:txBody>
      </p:sp>
      <p:sp>
        <p:nvSpPr>
          <p:cNvPr id="18" name="Espace réservé du numéro de diapositive 17"/>
          <p:cNvSpPr>
            <a:spLocks noGrp="1"/>
          </p:cNvSpPr>
          <p:nvPr>
            <p:ph type="sldNum" sz="quarter" idx="11"/>
          </p:nvPr>
        </p:nvSpPr>
        <p:spPr/>
        <p:txBody>
          <a:bodyPr rtlCol="0"/>
          <a:lstStyle/>
          <a:p>
            <a:fld id="{84E2CBED-77A6-4D4F-AA1D-753CEB443590}" type="slidenum">
              <a:rPr lang="fr-FR" smtClean="0"/>
              <a:pPr/>
              <a:t>‹N°›</a:t>
            </a:fld>
            <a:endParaRPr lang="fr-FR"/>
          </a:p>
        </p:txBody>
      </p:sp>
      <p:sp>
        <p:nvSpPr>
          <p:cNvPr id="21" name="Espace réservé du pied de page 20"/>
          <p:cNvSpPr>
            <a:spLocks noGrp="1"/>
          </p:cNvSpPr>
          <p:nvPr>
            <p:ph type="ftr" sz="quarter" idx="12"/>
          </p:nvPr>
        </p:nvSpPr>
        <p:spPr/>
        <p:txBody>
          <a:bodyPr rtlCol="0"/>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12A0535E-BA4F-4717-AD3A-EE7511CDB35D}" type="datetimeFigureOut">
              <a:rPr lang="fr-FR" smtClean="0"/>
              <a:pPr/>
              <a:t>06/03/2020</a:t>
            </a:fld>
            <a:endParaRPr lang="fr-FR"/>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FR"/>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84E2CBED-77A6-4D4F-AA1D-753CEB443590}"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9552" y="1700808"/>
            <a:ext cx="7992888" cy="1555143"/>
          </a:xfrm>
        </p:spPr>
        <p:txBody>
          <a:bodyPr>
            <a:normAutofit fontScale="90000"/>
          </a:bodyPr>
          <a:lstStyle/>
          <a:p>
            <a:r>
              <a:rPr lang="fr-FR" dirty="0" smtClean="0"/>
              <a:t/>
            </a:r>
            <a:br>
              <a:rPr lang="fr-FR" dirty="0" smtClean="0"/>
            </a:br>
            <a:r>
              <a:rPr lang="fr-FR" sz="3600" dirty="0"/>
              <a:t>Module</a:t>
            </a:r>
            <a:r>
              <a:rPr lang="fr-FR" sz="4900" dirty="0"/>
              <a:t/>
            </a:r>
            <a:br>
              <a:rPr lang="fr-FR" sz="4900" dirty="0"/>
            </a:br>
            <a:r>
              <a:rPr lang="fr-FR" sz="3100" dirty="0" smtClean="0"/>
              <a:t>GESTION DES RESSOURCES HUMAINES </a:t>
            </a:r>
            <a:endParaRPr lang="fr-FR" sz="3100" dirty="0"/>
          </a:p>
        </p:txBody>
      </p:sp>
      <p:sp>
        <p:nvSpPr>
          <p:cNvPr id="3" name="Sous-titre 2"/>
          <p:cNvSpPr>
            <a:spLocks noGrp="1"/>
          </p:cNvSpPr>
          <p:nvPr>
            <p:ph type="subTitle" idx="1"/>
          </p:nvPr>
        </p:nvSpPr>
        <p:spPr>
          <a:xfrm>
            <a:off x="0" y="3071810"/>
            <a:ext cx="9144000" cy="2971800"/>
          </a:xfrm>
        </p:spPr>
        <p:txBody>
          <a:bodyPr>
            <a:normAutofit fontScale="92500" lnSpcReduction="20000"/>
          </a:bodyPr>
          <a:lstStyle/>
          <a:p>
            <a:endParaRPr lang="fr-FR" sz="4400" dirty="0" smtClean="0">
              <a:solidFill>
                <a:schemeClr val="tx1"/>
              </a:solidFill>
              <a:latin typeface="+mj-lt"/>
              <a:ea typeface="+mj-ea"/>
              <a:cs typeface="+mj-cs"/>
            </a:endParaRPr>
          </a:p>
          <a:p>
            <a:r>
              <a:rPr lang="fr-FR" sz="4400" dirty="0" smtClean="0">
                <a:solidFill>
                  <a:schemeClr val="tx1"/>
                </a:solidFill>
                <a:latin typeface="+mj-lt"/>
                <a:ea typeface="+mj-ea"/>
                <a:cs typeface="+mj-cs"/>
              </a:rPr>
              <a:t>Semestre </a:t>
            </a:r>
            <a:r>
              <a:rPr lang="fr-FR" sz="4400" dirty="0">
                <a:solidFill>
                  <a:schemeClr val="tx1"/>
                </a:solidFill>
                <a:latin typeface="+mj-lt"/>
                <a:ea typeface="+mj-ea"/>
                <a:cs typeface="+mj-cs"/>
              </a:rPr>
              <a:t>1</a:t>
            </a:r>
            <a:r>
              <a:rPr lang="fr-FR" sz="4400" dirty="0" smtClean="0">
                <a:solidFill>
                  <a:schemeClr val="tx1"/>
                </a:solidFill>
                <a:latin typeface="+mj-lt"/>
                <a:ea typeface="+mj-ea"/>
                <a:cs typeface="+mj-cs"/>
              </a:rPr>
              <a:t> </a:t>
            </a:r>
            <a:endParaRPr lang="fr-FR" sz="4400" dirty="0">
              <a:solidFill>
                <a:schemeClr val="tx1"/>
              </a:solidFill>
              <a:latin typeface="+mj-lt"/>
              <a:ea typeface="+mj-ea"/>
              <a:cs typeface="+mj-cs"/>
            </a:endParaRPr>
          </a:p>
          <a:p>
            <a:pPr algn="r"/>
            <a:endParaRPr lang="fr-FR" sz="2400" dirty="0" smtClean="0">
              <a:solidFill>
                <a:schemeClr val="tx1"/>
              </a:solidFill>
              <a:latin typeface="+mj-lt"/>
              <a:ea typeface="+mj-ea"/>
              <a:cs typeface="+mj-cs"/>
            </a:endParaRPr>
          </a:p>
          <a:p>
            <a:pPr algn="r"/>
            <a:endParaRPr lang="fr-FR" sz="2400" dirty="0">
              <a:solidFill>
                <a:schemeClr val="tx1"/>
              </a:solidFill>
              <a:latin typeface="+mj-lt"/>
              <a:ea typeface="+mj-ea"/>
              <a:cs typeface="+mj-cs"/>
            </a:endParaRPr>
          </a:p>
          <a:p>
            <a:pPr algn="r"/>
            <a:endParaRPr lang="fr-FR" sz="2400" dirty="0" smtClean="0">
              <a:solidFill>
                <a:schemeClr val="tx1"/>
              </a:solidFill>
              <a:latin typeface="+mj-lt"/>
              <a:ea typeface="+mj-ea"/>
              <a:cs typeface="+mj-cs"/>
            </a:endParaRPr>
          </a:p>
          <a:p>
            <a:pPr algn="r"/>
            <a:r>
              <a:rPr lang="fr-FR" sz="2400" dirty="0" smtClean="0">
                <a:solidFill>
                  <a:schemeClr val="tx1"/>
                </a:solidFill>
                <a:latin typeface="+mj-lt"/>
                <a:ea typeface="+mj-ea"/>
                <a:cs typeface="+mj-cs"/>
              </a:rPr>
              <a:t>Année Universitaire: 2019-2020</a:t>
            </a:r>
            <a:endParaRPr lang="fr-FR" sz="2400" dirty="0">
              <a:solidFill>
                <a:schemeClr val="tx1"/>
              </a:solidFill>
              <a:latin typeface="+mj-lt"/>
              <a:ea typeface="+mj-ea"/>
              <a:cs typeface="+mj-cs"/>
            </a:endParaRPr>
          </a:p>
          <a:p>
            <a:pPr algn="r"/>
            <a:r>
              <a:rPr lang="fr-FR" sz="2400" dirty="0">
                <a:solidFill>
                  <a:schemeClr val="tx1"/>
                </a:solidFill>
                <a:latin typeface="+mj-lt"/>
                <a:ea typeface="+mj-ea"/>
                <a:cs typeface="+mj-cs"/>
              </a:rPr>
              <a:t>Professeur </a:t>
            </a:r>
            <a:r>
              <a:rPr lang="fr-FR" sz="2400" dirty="0" smtClean="0">
                <a:solidFill>
                  <a:schemeClr val="tx1"/>
                </a:solidFill>
                <a:latin typeface="+mj-lt"/>
                <a:ea typeface="+mj-ea"/>
                <a:cs typeface="+mj-cs"/>
              </a:rPr>
              <a:t>: Meryem BENHADDOUCH</a:t>
            </a:r>
          </a:p>
          <a:p>
            <a:pPr algn="r"/>
            <a:endParaRPr lang="fr-FR" sz="2400" dirty="0">
              <a:solidFill>
                <a:schemeClr val="tx1"/>
              </a:solidFill>
              <a:latin typeface="+mj-lt"/>
              <a:ea typeface="+mj-ea"/>
              <a:cs typeface="+mj-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smtClean="0">
                <a:solidFill>
                  <a:srgbClr val="FF0000"/>
                </a:solidFill>
              </a:rPr>
              <a:t>Les différents système de rémunération (suite)</a:t>
            </a:r>
          </a:p>
        </p:txBody>
      </p:sp>
      <p:sp>
        <p:nvSpPr>
          <p:cNvPr id="3" name="Espace réservé du contenu 2"/>
          <p:cNvSpPr>
            <a:spLocks noGrp="1"/>
          </p:cNvSpPr>
          <p:nvPr>
            <p:ph sz="quarter" idx="1"/>
          </p:nvPr>
        </p:nvSpPr>
        <p:spPr>
          <a:xfrm>
            <a:off x="457200" y="1714488"/>
            <a:ext cx="7901014" cy="4759464"/>
          </a:xfrm>
        </p:spPr>
        <p:txBody>
          <a:bodyPr>
            <a:normAutofit fontScale="70000" lnSpcReduction="20000"/>
          </a:bodyPr>
          <a:lstStyle/>
          <a:p>
            <a:r>
              <a:rPr lang="fr-FR" dirty="0" smtClean="0"/>
              <a:t> </a:t>
            </a:r>
            <a:r>
              <a:rPr lang="fr-FR" sz="3100" b="1" dirty="0" smtClean="0"/>
              <a:t>l’intéressement: </a:t>
            </a:r>
          </a:p>
          <a:p>
            <a:pPr>
              <a:buNone/>
            </a:pPr>
            <a:r>
              <a:rPr lang="fr-FR" sz="3200" dirty="0" smtClean="0"/>
              <a:t>une rémunération attribuée en contrepartie de la contribution de chacun aux résultats de l’entreprise. Les pratiques les plus courantes tendent à compléter le salaire du collaborateur par les primes : bonus, prime de rendement, prime de bilan, prime sur objectif, prime selon la croissance du chiffre d’affaires, 13e mois… parfois il peut aller jusqu’à associer  les salariés dans le capital à travers des cessions de parts ou d’actions de l’entreprise ou la distribution gratuites des actions aux collaborateurs les plus méritants ce système est lié au </a:t>
            </a:r>
            <a:r>
              <a:rPr lang="fr-FR" sz="3400" dirty="0" smtClean="0"/>
              <a:t>résultats de l ’entreprise ou à ses performances (gain de productivité)</a:t>
            </a:r>
          </a:p>
          <a:p>
            <a:pPr>
              <a:buNone/>
            </a:pPr>
            <a:endParaRPr lang="fr-FR" dirty="0" smtClean="0"/>
          </a:p>
          <a:p>
            <a:pPr>
              <a:buNone/>
            </a:pPr>
            <a:r>
              <a:rPr lang="fr-FR" i="1" dirty="0" smtClean="0">
                <a:solidFill>
                  <a:srgbClr val="FF0000"/>
                </a:solidFill>
              </a:rPr>
              <a:t>«l’actionnariat salarié» est aujourd’hui peu pratiquée au Maroc et reste limitée aux grands groupes marocains (tels que BMCE Bank, </a:t>
            </a:r>
            <a:r>
              <a:rPr lang="fr-FR" i="1" dirty="0" err="1" smtClean="0">
                <a:solidFill>
                  <a:srgbClr val="FF0000"/>
                </a:solidFill>
              </a:rPr>
              <a:t>Attijariwafa</a:t>
            </a:r>
            <a:r>
              <a:rPr lang="fr-FR" i="1" dirty="0" smtClean="0">
                <a:solidFill>
                  <a:srgbClr val="FF0000"/>
                </a:solidFill>
              </a:rPr>
              <a:t> </a:t>
            </a:r>
            <a:r>
              <a:rPr lang="fr-FR" i="1" dirty="0" err="1" smtClean="0">
                <a:solidFill>
                  <a:srgbClr val="FF0000"/>
                </a:solidFill>
              </a:rPr>
              <a:t>bank</a:t>
            </a:r>
            <a:r>
              <a:rPr lang="fr-FR" i="1" dirty="0" smtClean="0">
                <a:solidFill>
                  <a:srgbClr val="FF0000"/>
                </a:solidFill>
              </a:rPr>
              <a:t>, Groupe BPM) ou des filiales des groupes étrangers (exemple S2M…).</a:t>
            </a:r>
            <a:endParaRPr lang="fr-FR" i="1" dirty="0">
              <a:solidFill>
                <a:srgbClr val="FF00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smtClean="0">
                <a:solidFill>
                  <a:srgbClr val="FF0000"/>
                </a:solidFill>
              </a:rPr>
              <a:t>Les intervenants dans le processus de rémunération </a:t>
            </a:r>
          </a:p>
        </p:txBody>
      </p:sp>
      <p:sp>
        <p:nvSpPr>
          <p:cNvPr id="3" name="Espace réservé du contenu 2"/>
          <p:cNvSpPr>
            <a:spLocks noGrp="1"/>
          </p:cNvSpPr>
          <p:nvPr>
            <p:ph sz="quarter" idx="1"/>
          </p:nvPr>
        </p:nvSpPr>
        <p:spPr>
          <a:xfrm>
            <a:off x="457200" y="1600200"/>
            <a:ext cx="7972452" cy="4873752"/>
          </a:xfrm>
        </p:spPr>
        <p:txBody>
          <a:bodyPr>
            <a:normAutofit/>
          </a:bodyPr>
          <a:lstStyle/>
          <a:p>
            <a:r>
              <a:rPr lang="fr-FR" b="1" dirty="0" smtClean="0"/>
              <a:t> Les dirigeants: </a:t>
            </a:r>
            <a:r>
              <a:rPr lang="fr-FR" dirty="0" smtClean="0"/>
              <a:t>a travers la mise en place de la hiérarchie au sein de l’entreprise et la grille de salaire correspondante </a:t>
            </a:r>
          </a:p>
          <a:p>
            <a:r>
              <a:rPr lang="fr-FR" b="1" dirty="0" smtClean="0"/>
              <a:t>Les supérieurs hiérarchiques: </a:t>
            </a:r>
            <a:r>
              <a:rPr lang="fr-FR" dirty="0" smtClean="0"/>
              <a:t>a travers les appréciations attribuées suite aux résultats réalisés par leurs collaborateurs lors de l’entretien annuel d’évaluation</a:t>
            </a:r>
          </a:p>
          <a:p>
            <a:r>
              <a:rPr lang="fr-FR" dirty="0" smtClean="0"/>
              <a:t> </a:t>
            </a:r>
            <a:r>
              <a:rPr lang="fr-FR" b="1" dirty="0" smtClean="0"/>
              <a:t>les employés: </a:t>
            </a:r>
            <a:r>
              <a:rPr lang="fr-FR" dirty="0" smtClean="0"/>
              <a:t>a travers leurs efforts, leurs compétences et performances dans la réalisations des objectifs qui leurs été attribués</a:t>
            </a:r>
          </a:p>
          <a:p>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smtClean="0">
                <a:solidFill>
                  <a:srgbClr val="FF0000"/>
                </a:solidFill>
              </a:rPr>
              <a:t>Les intervenants dans le processus de rémunération (suite)</a:t>
            </a:r>
          </a:p>
        </p:txBody>
      </p:sp>
      <p:sp>
        <p:nvSpPr>
          <p:cNvPr id="3" name="Espace réservé du contenu 2"/>
          <p:cNvSpPr>
            <a:spLocks noGrp="1"/>
          </p:cNvSpPr>
          <p:nvPr>
            <p:ph sz="quarter" idx="1"/>
          </p:nvPr>
        </p:nvSpPr>
        <p:spPr>
          <a:xfrm>
            <a:off x="457200" y="1600200"/>
            <a:ext cx="8043890" cy="4873752"/>
          </a:xfrm>
        </p:spPr>
        <p:txBody>
          <a:bodyPr>
            <a:normAutofit fontScale="92500" lnSpcReduction="20000"/>
          </a:bodyPr>
          <a:lstStyle/>
          <a:p>
            <a:r>
              <a:rPr lang="fr-FR" b="1" dirty="0" smtClean="0"/>
              <a:t>les syndicats:</a:t>
            </a:r>
            <a:r>
              <a:rPr lang="fr-FR" dirty="0" smtClean="0"/>
              <a:t> a travers leurs pouvoir de négociation des meilleurs conditions de travail et de salaire et aussi la signature de convention collective avec le patronat</a:t>
            </a:r>
          </a:p>
          <a:p>
            <a:pPr>
              <a:buNone/>
            </a:pPr>
            <a:endParaRPr lang="fr-FR" dirty="0" smtClean="0"/>
          </a:p>
          <a:p>
            <a:r>
              <a:rPr lang="fr-FR" dirty="0" smtClean="0"/>
              <a:t> </a:t>
            </a:r>
            <a:r>
              <a:rPr lang="fr-FR" b="1" dirty="0" smtClean="0"/>
              <a:t>les gouvernements : </a:t>
            </a:r>
            <a:r>
              <a:rPr lang="fr-FR" dirty="0" smtClean="0"/>
              <a:t> a travers la fixation du SMIG et du SMAG, du taux d’imposition des salaires, cadre légal lié à la taxation des différentes composante de la rémunération </a:t>
            </a:r>
          </a:p>
          <a:p>
            <a:endParaRPr lang="fr-FR" dirty="0" smtClean="0"/>
          </a:p>
          <a:p>
            <a:pPr>
              <a:buNone/>
            </a:pPr>
            <a:r>
              <a:rPr lang="fr-FR" i="1" dirty="0" smtClean="0">
                <a:solidFill>
                  <a:srgbClr val="FF0000"/>
                </a:solidFill>
              </a:rPr>
              <a:t>Une convention collective est un texte signé par un groupement d'employeurs et une ou plusieurs organisations syndicales de salariés dont l'objet consiste à établir un ensemble de conditions d'emploi, de travail, de salaire ainsi que de garanties sociales. </a:t>
            </a:r>
          </a:p>
          <a:p>
            <a:pPr>
              <a:buNone/>
            </a:pPr>
            <a:endParaRPr lang="fr-FR" dirty="0" smtClean="0"/>
          </a:p>
          <a:p>
            <a:pPr>
              <a:buNone/>
            </a:pPr>
            <a:r>
              <a:rPr lang="fr-FR" dirty="0" smtClean="0"/>
              <a:t>Smig: salaire minimum interprofessionnel garanti</a:t>
            </a:r>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smtClean="0">
                <a:solidFill>
                  <a:srgbClr val="FF0000"/>
                </a:solidFill>
              </a:rPr>
              <a:t>Objectif de la politique de rémunération </a:t>
            </a:r>
          </a:p>
        </p:txBody>
      </p:sp>
      <p:sp>
        <p:nvSpPr>
          <p:cNvPr id="3" name="Espace réservé du contenu 2"/>
          <p:cNvSpPr>
            <a:spLocks noGrp="1"/>
          </p:cNvSpPr>
          <p:nvPr>
            <p:ph sz="quarter" idx="1"/>
          </p:nvPr>
        </p:nvSpPr>
        <p:spPr/>
        <p:txBody>
          <a:bodyPr>
            <a:normAutofit fontScale="85000" lnSpcReduction="20000"/>
          </a:bodyPr>
          <a:lstStyle/>
          <a:p>
            <a:pPr>
              <a:buNone/>
            </a:pPr>
            <a:r>
              <a:rPr lang="fr-FR" dirty="0" smtClean="0"/>
              <a:t>La politique de rémunération de l’entreprise a pour vocation de:</a:t>
            </a:r>
          </a:p>
          <a:p>
            <a:pPr>
              <a:buNone/>
            </a:pPr>
            <a:r>
              <a:rPr lang="fr-FR" dirty="0" smtClean="0">
                <a:solidFill>
                  <a:srgbClr val="FF0000"/>
                </a:solidFill>
              </a:rPr>
              <a:t>Pour l’entreprise:</a:t>
            </a:r>
          </a:p>
          <a:p>
            <a:pPr>
              <a:buFont typeface="Wingdings" pitchFamily="2" charset="2"/>
              <a:buChar char="Ø"/>
            </a:pPr>
            <a:r>
              <a:rPr lang="fr-FR" dirty="0" smtClean="0"/>
              <a:t>Motiver et fidéliser les salariés (notamment en individualisant les salaires, c’est à dire en faisant varier la rémunération des salariés en fonction de leurs résultats individuels ou collectifs) en tenant compte des </a:t>
            </a:r>
            <a:r>
              <a:rPr lang="fr-FR" b="1" dirty="0" smtClean="0"/>
              <a:t>contraintes juridiques</a:t>
            </a:r>
            <a:r>
              <a:rPr lang="fr-FR" dirty="0" smtClean="0"/>
              <a:t> (SMIG, respect des conventions collectives), </a:t>
            </a:r>
            <a:r>
              <a:rPr lang="fr-FR" b="1" dirty="0" smtClean="0"/>
              <a:t>économique (</a:t>
            </a:r>
            <a:r>
              <a:rPr lang="fr-FR" dirty="0" smtClean="0"/>
              <a:t>maitrise des coûts) et </a:t>
            </a:r>
            <a:r>
              <a:rPr lang="fr-FR" b="1" dirty="0" smtClean="0"/>
              <a:t>sociale</a:t>
            </a:r>
            <a:r>
              <a:rPr lang="fr-FR" dirty="0" smtClean="0"/>
              <a:t>(rester concurrentiel sur le marché de travail, rémunérer équitablement pour maintenir la cohésion sociale )</a:t>
            </a:r>
          </a:p>
          <a:p>
            <a:pPr>
              <a:buNone/>
            </a:pPr>
            <a:endParaRPr lang="fr-FR" dirty="0" smtClean="0"/>
          </a:p>
          <a:p>
            <a:pPr>
              <a:buFont typeface="Wingdings" pitchFamily="2" charset="2"/>
              <a:buChar char="Ø"/>
            </a:pPr>
            <a:r>
              <a:rPr lang="fr-FR" dirty="0" smtClean="0"/>
              <a:t> adaptée la rémunération à la marge dégagée</a:t>
            </a:r>
          </a:p>
          <a:p>
            <a:pPr>
              <a:buNone/>
            </a:pPr>
            <a:endParaRPr lang="fr-FR" dirty="0" smtClean="0">
              <a:solidFill>
                <a:srgbClr val="FF0000"/>
              </a:solidFill>
            </a:endParaRPr>
          </a:p>
          <a:p>
            <a:pPr>
              <a:buNone/>
            </a:pPr>
            <a:r>
              <a:rPr lang="fr-FR" dirty="0" smtClean="0">
                <a:solidFill>
                  <a:srgbClr val="FF0000"/>
                </a:solidFill>
              </a:rPr>
              <a:t>Pour le salarié: </a:t>
            </a:r>
          </a:p>
          <a:p>
            <a:pPr>
              <a:buFont typeface="Wingdings" pitchFamily="2" charset="2"/>
              <a:buChar char="Ø"/>
            </a:pPr>
            <a:r>
              <a:rPr lang="fr-FR" dirty="0" smtClean="0"/>
              <a:t>Récompense à la hauteur des efforts, </a:t>
            </a:r>
          </a:p>
          <a:p>
            <a:pPr>
              <a:buFont typeface="Wingdings" pitchFamily="2" charset="2"/>
              <a:buChar char="Ø"/>
            </a:pPr>
            <a:r>
              <a:rPr lang="fr-FR" dirty="0" smtClean="0"/>
              <a:t> égalité par rapport au autres collègues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500042"/>
            <a:ext cx="7467600" cy="868346"/>
          </a:xfrm>
        </p:spPr>
        <p:txBody>
          <a:bodyPr>
            <a:normAutofit fontScale="90000"/>
          </a:bodyPr>
          <a:lstStyle/>
          <a:p>
            <a:r>
              <a:rPr lang="fr-FR" b="1" dirty="0" smtClean="0">
                <a:solidFill>
                  <a:srgbClr val="FF0000"/>
                </a:solidFill>
              </a:rPr>
              <a:t>La politique salariale et l’analyse </a:t>
            </a:r>
            <a:br>
              <a:rPr lang="fr-FR" b="1" dirty="0" smtClean="0">
                <a:solidFill>
                  <a:srgbClr val="FF0000"/>
                </a:solidFill>
              </a:rPr>
            </a:br>
            <a:r>
              <a:rPr lang="fr-FR" b="1" dirty="0" smtClean="0">
                <a:solidFill>
                  <a:srgbClr val="FF0000"/>
                </a:solidFill>
              </a:rPr>
              <a:t>de la masse salariale</a:t>
            </a:r>
            <a:r>
              <a:rPr lang="fr-FR" dirty="0" smtClean="0"/>
              <a:t/>
            </a:r>
            <a:br>
              <a:rPr lang="fr-FR" dirty="0" smtClean="0"/>
            </a:br>
            <a:endParaRPr lang="fr-FR" dirty="0"/>
          </a:p>
        </p:txBody>
      </p:sp>
      <p:sp>
        <p:nvSpPr>
          <p:cNvPr id="3" name="Espace réservé du contenu 2"/>
          <p:cNvSpPr>
            <a:spLocks noGrp="1"/>
          </p:cNvSpPr>
          <p:nvPr>
            <p:ph sz="quarter" idx="1"/>
          </p:nvPr>
        </p:nvSpPr>
        <p:spPr>
          <a:xfrm>
            <a:off x="457200" y="1214422"/>
            <a:ext cx="7467600" cy="5259530"/>
          </a:xfrm>
        </p:spPr>
        <p:txBody>
          <a:bodyPr/>
          <a:lstStyle/>
          <a:p>
            <a:r>
              <a:rPr lang="fr-FR" b="1" dirty="0" smtClean="0"/>
              <a:t>La dimension stratégique de la politique salariale</a:t>
            </a:r>
          </a:p>
          <a:p>
            <a:pPr>
              <a:buNone/>
            </a:pPr>
            <a:endParaRPr lang="fr-FR" b="1" dirty="0" smtClean="0"/>
          </a:p>
          <a:p>
            <a:pPr>
              <a:buNone/>
            </a:pPr>
            <a:endParaRPr lang="fr-FR" b="1" dirty="0" smtClean="0"/>
          </a:p>
          <a:p>
            <a:pPr>
              <a:buNone/>
            </a:pPr>
            <a:endParaRPr lang="fr-FR" dirty="0"/>
          </a:p>
        </p:txBody>
      </p:sp>
      <p:graphicFrame>
        <p:nvGraphicFramePr>
          <p:cNvPr id="4" name="Diagramme 3"/>
          <p:cNvGraphicFramePr/>
          <p:nvPr/>
        </p:nvGraphicFramePr>
        <p:xfrm>
          <a:off x="214282" y="2285992"/>
          <a:ext cx="8358246"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274638"/>
            <a:ext cx="8143932" cy="654032"/>
          </a:xfrm>
          <a:solidFill>
            <a:srgbClr val="FFC000"/>
          </a:solidFill>
        </p:spPr>
        <p:txBody>
          <a:bodyPr/>
          <a:lstStyle/>
          <a:p>
            <a:r>
              <a:rPr lang="fr-FR" b="1" dirty="0" smtClean="0"/>
              <a:t>Équilibre économique</a:t>
            </a:r>
            <a:endParaRPr lang="fr-FR" b="1" dirty="0"/>
          </a:p>
        </p:txBody>
      </p:sp>
      <p:sp>
        <p:nvSpPr>
          <p:cNvPr id="3" name="Espace réservé du contenu 2"/>
          <p:cNvSpPr>
            <a:spLocks noGrp="1"/>
          </p:cNvSpPr>
          <p:nvPr>
            <p:ph sz="quarter" idx="1"/>
          </p:nvPr>
        </p:nvSpPr>
        <p:spPr>
          <a:xfrm>
            <a:off x="214282" y="1600200"/>
            <a:ext cx="8429684" cy="4873752"/>
          </a:xfrm>
        </p:spPr>
        <p:txBody>
          <a:bodyPr>
            <a:normAutofit/>
          </a:bodyPr>
          <a:lstStyle/>
          <a:p>
            <a:pPr>
              <a:buNone/>
            </a:pPr>
            <a:r>
              <a:rPr lang="fr-FR" dirty="0" smtClean="0"/>
              <a:t>La politique de rémunération comprend une dimension économique de premier plan</a:t>
            </a:r>
            <a:r>
              <a:rPr lang="fr-FR" dirty="0" smtClean="0"/>
              <a:t>.                                                                                                       </a:t>
            </a:r>
            <a:r>
              <a:rPr lang="fr-FR" dirty="0" smtClean="0"/>
              <a:t>Dans une logique de marketing RH, on peut ainsi envisager les conséquences en termes d’attraction et de </a:t>
            </a:r>
            <a:r>
              <a:rPr lang="fr-FR" dirty="0" err="1" smtClean="0"/>
              <a:t>ﬁdélisation</a:t>
            </a:r>
            <a:r>
              <a:rPr lang="fr-FR" dirty="0" smtClean="0"/>
              <a:t> des ressources humaines d’une politique de « prix » inférieure, supérieure ou en alignement par rapport au marché </a:t>
            </a:r>
          </a:p>
          <a:p>
            <a:pPr>
              <a:buNone/>
            </a:pPr>
            <a:r>
              <a:rPr lang="fr-FR" dirty="0" smtClean="0"/>
              <a:t>Les compétences les plus précieuses pour l’entreprise </a:t>
            </a:r>
          </a:p>
          <a:p>
            <a:pPr>
              <a:buNone/>
            </a:pPr>
            <a:r>
              <a:rPr lang="fr-FR" dirty="0" smtClean="0"/>
              <a:t>vont ainsi nécessiter un effort particulier en termes de rémunérations… mais peut-être au détriment de moyens consacrés à d’autres domaines de la GRH </a:t>
            </a:r>
          </a:p>
          <a:p>
            <a:pPr>
              <a:buNone/>
            </a:pPr>
            <a:r>
              <a:rPr lang="fr-FR" dirty="0" smtClean="0"/>
              <a:t>(formation, conditions de travail…).</a:t>
            </a:r>
          </a:p>
          <a:p>
            <a:pPr>
              <a:buNone/>
            </a:pPr>
            <a:endParaRPr lang="fr-FR"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274638"/>
            <a:ext cx="8143932" cy="654032"/>
          </a:xfrm>
          <a:solidFill>
            <a:srgbClr val="FFC000"/>
          </a:solidFill>
        </p:spPr>
        <p:txBody>
          <a:bodyPr/>
          <a:lstStyle/>
          <a:p>
            <a:r>
              <a:rPr lang="fr-FR" b="1" dirty="0" smtClean="0"/>
              <a:t>Équilibre social</a:t>
            </a:r>
            <a:endParaRPr lang="fr-FR" b="1" dirty="0"/>
          </a:p>
        </p:txBody>
      </p:sp>
      <p:sp>
        <p:nvSpPr>
          <p:cNvPr id="3" name="Espace réservé du contenu 2"/>
          <p:cNvSpPr>
            <a:spLocks noGrp="1"/>
          </p:cNvSpPr>
          <p:nvPr>
            <p:ph sz="quarter" idx="1"/>
          </p:nvPr>
        </p:nvSpPr>
        <p:spPr>
          <a:xfrm>
            <a:off x="214282" y="1142984"/>
            <a:ext cx="8929718" cy="5715016"/>
          </a:xfrm>
        </p:spPr>
        <p:txBody>
          <a:bodyPr>
            <a:normAutofit fontScale="55000" lnSpcReduction="20000"/>
          </a:bodyPr>
          <a:lstStyle/>
          <a:p>
            <a:pPr>
              <a:buNone/>
            </a:pPr>
            <a:r>
              <a:rPr lang="fr-FR" sz="3300" dirty="0" smtClean="0"/>
              <a:t>Par ailleurs, la mise en œuvre d’une politique de rémunération ne peut s’envisager </a:t>
            </a:r>
          </a:p>
          <a:p>
            <a:pPr>
              <a:buNone/>
            </a:pPr>
            <a:r>
              <a:rPr lang="fr-FR" sz="3300" dirty="0" smtClean="0"/>
              <a:t>sans prendre en considération différents aspects sociaux :</a:t>
            </a:r>
          </a:p>
          <a:p>
            <a:pPr>
              <a:buNone/>
            </a:pPr>
            <a:endParaRPr lang="fr-FR" sz="3300" dirty="0" smtClean="0"/>
          </a:p>
          <a:p>
            <a:r>
              <a:rPr lang="fr-FR" sz="3300" dirty="0" smtClean="0"/>
              <a:t> </a:t>
            </a:r>
            <a:r>
              <a:rPr lang="fr-FR" sz="3300" b="1" dirty="0" smtClean="0">
                <a:solidFill>
                  <a:srgbClr val="FF0000"/>
                </a:solidFill>
              </a:rPr>
              <a:t>La motivation : </a:t>
            </a:r>
            <a:r>
              <a:rPr lang="fr-FR" sz="3300" dirty="0" smtClean="0"/>
              <a:t>Les liens entre la rémunération et la motivation font depuis </a:t>
            </a:r>
          </a:p>
          <a:p>
            <a:pPr>
              <a:buNone/>
            </a:pPr>
            <a:r>
              <a:rPr lang="fr-FR" sz="3300" dirty="0" smtClean="0"/>
              <a:t>     longtemps l’objet de questionnements : La rémunération augmente-t-elle la motivation ? Si oui, selon quelles modalités ? Si non quels sont les facteurs de motivation ?…</a:t>
            </a:r>
          </a:p>
          <a:p>
            <a:pPr>
              <a:buNone/>
            </a:pPr>
            <a:endParaRPr lang="fr-FR" sz="3300" dirty="0" smtClean="0"/>
          </a:p>
          <a:p>
            <a:r>
              <a:rPr lang="fr-FR" sz="3300" b="1" dirty="0" smtClean="0">
                <a:solidFill>
                  <a:srgbClr val="FF0000"/>
                </a:solidFill>
              </a:rPr>
              <a:t>La culture</a:t>
            </a:r>
            <a:r>
              <a:rPr lang="fr-FR" sz="3300" dirty="0" smtClean="0"/>
              <a:t>: La culture d’entreprise constitue tantôt une opportunité, tantôt un </a:t>
            </a:r>
          </a:p>
          <a:p>
            <a:pPr>
              <a:buNone/>
            </a:pPr>
            <a:r>
              <a:rPr lang="fr-FR" sz="3300" dirty="0" smtClean="0"/>
              <a:t>     cadre contraignant pour la GRH, et particulièrement en termes de rémunération : Peut-on renoncer à tel avantage en nature en pratique dans l’entreprise depuis des décennies ?</a:t>
            </a:r>
          </a:p>
          <a:p>
            <a:pPr>
              <a:buNone/>
            </a:pPr>
            <a:endParaRPr lang="fr-FR" sz="3300" dirty="0" smtClean="0"/>
          </a:p>
          <a:p>
            <a:r>
              <a:rPr lang="fr-FR" sz="3300" b="1" dirty="0" smtClean="0">
                <a:solidFill>
                  <a:srgbClr val="FF0000"/>
                </a:solidFill>
              </a:rPr>
              <a:t>La latitude managériale: </a:t>
            </a:r>
            <a:r>
              <a:rPr lang="fr-FR" sz="3300" dirty="0" smtClean="0"/>
              <a:t>La rémunération pose la question de la responsabilité partagée en GRH : Quel pouvoir est-il laissé aux managers de terrain ? Quelle est leur marge de manœuvre ?</a:t>
            </a:r>
          </a:p>
          <a:p>
            <a:pPr>
              <a:buNone/>
            </a:pPr>
            <a:endParaRPr lang="fr-FR" sz="3300" dirty="0" smtClean="0"/>
          </a:p>
          <a:p>
            <a:r>
              <a:rPr lang="fr-FR" sz="3300" b="1" dirty="0" smtClean="0">
                <a:solidFill>
                  <a:srgbClr val="FF0000"/>
                </a:solidFill>
              </a:rPr>
              <a:t>Le sentiment de justice organisationnelle: </a:t>
            </a:r>
            <a:r>
              <a:rPr lang="fr-FR" sz="3300" dirty="0" smtClean="0"/>
              <a:t>La politique de rémunération n’est pas sans impact sur le sentiment de justice organisationnelle : La politique est-elle perçue comme équitable ? Concourt-elle à la solidarité collective ?</a:t>
            </a:r>
          </a:p>
          <a:p>
            <a:pPr>
              <a:buNone/>
            </a:pPr>
            <a:endParaRPr lang="fr-FR"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274638"/>
            <a:ext cx="8143932" cy="654032"/>
          </a:xfrm>
          <a:solidFill>
            <a:srgbClr val="FFC000"/>
          </a:solidFill>
        </p:spPr>
        <p:txBody>
          <a:bodyPr/>
          <a:lstStyle/>
          <a:p>
            <a:r>
              <a:rPr lang="fr-FR" b="1" dirty="0" smtClean="0"/>
              <a:t>Équilibre financier</a:t>
            </a:r>
            <a:endParaRPr lang="fr-FR" b="1" dirty="0"/>
          </a:p>
        </p:txBody>
      </p:sp>
      <p:sp>
        <p:nvSpPr>
          <p:cNvPr id="3" name="Espace réservé du contenu 2"/>
          <p:cNvSpPr>
            <a:spLocks noGrp="1"/>
          </p:cNvSpPr>
          <p:nvPr>
            <p:ph sz="quarter" idx="1"/>
          </p:nvPr>
        </p:nvSpPr>
        <p:spPr>
          <a:xfrm>
            <a:off x="214282" y="1600200"/>
            <a:ext cx="8429684" cy="4873752"/>
          </a:xfrm>
        </p:spPr>
        <p:txBody>
          <a:bodyPr>
            <a:normAutofit/>
          </a:bodyPr>
          <a:lstStyle/>
          <a:p>
            <a:pPr>
              <a:buNone/>
            </a:pPr>
            <a:r>
              <a:rPr lang="fr-FR" dirty="0" smtClean="0"/>
              <a:t>L’entreprise dispose rarement d’une marge de manœuvre très importante pour sa politique de rémunération en termes </a:t>
            </a:r>
            <a:r>
              <a:rPr lang="fr-FR" dirty="0" err="1" smtClean="0"/>
              <a:t>ﬁnanciers</a:t>
            </a:r>
            <a:r>
              <a:rPr lang="fr-FR" dirty="0" smtClean="0"/>
              <a:t>. </a:t>
            </a:r>
          </a:p>
          <a:p>
            <a:pPr>
              <a:buNone/>
            </a:pPr>
            <a:endParaRPr lang="fr-FR" dirty="0" smtClean="0"/>
          </a:p>
          <a:p>
            <a:pPr>
              <a:buNone/>
            </a:pPr>
            <a:r>
              <a:rPr lang="fr-FR" dirty="0" smtClean="0"/>
              <a:t>À l’échelle de l’entreprise, cela amène aussi des questionnements sur la manière de supporter et d’anticiper le poids de la masse salariale : Allons-nous plutôt accorder des augmentations ou des primes? Faut-il délocaliser ?</a:t>
            </a:r>
          </a:p>
          <a:p>
            <a:pPr>
              <a:buNone/>
            </a:pPr>
            <a:endParaRPr lang="fr-FR"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357166"/>
            <a:ext cx="8143932" cy="654032"/>
          </a:xfrm>
          <a:solidFill>
            <a:srgbClr val="FFC000"/>
          </a:solidFill>
        </p:spPr>
        <p:txBody>
          <a:bodyPr/>
          <a:lstStyle/>
          <a:p>
            <a:r>
              <a:rPr lang="fr-FR" b="1" dirty="0" smtClean="0"/>
              <a:t>Responsabilité légale</a:t>
            </a:r>
            <a:endParaRPr lang="fr-FR" b="1" dirty="0"/>
          </a:p>
        </p:txBody>
      </p:sp>
      <p:sp>
        <p:nvSpPr>
          <p:cNvPr id="3" name="Espace réservé du contenu 2"/>
          <p:cNvSpPr>
            <a:spLocks noGrp="1"/>
          </p:cNvSpPr>
          <p:nvPr>
            <p:ph sz="quarter" idx="1"/>
          </p:nvPr>
        </p:nvSpPr>
        <p:spPr>
          <a:xfrm>
            <a:off x="214282" y="1600200"/>
            <a:ext cx="8429684" cy="4873752"/>
          </a:xfrm>
        </p:spPr>
        <p:txBody>
          <a:bodyPr/>
          <a:lstStyle/>
          <a:p>
            <a:pPr>
              <a:buNone/>
            </a:pPr>
            <a:r>
              <a:rPr lang="fr-FR" dirty="0" err="1" smtClean="0"/>
              <a:t>Enﬁn</a:t>
            </a:r>
            <a:r>
              <a:rPr lang="fr-FR" dirty="0" smtClean="0"/>
              <a:t>, la dernière dimension majeure à prendre en considération dans le cadre de la politique salariale est bien évidemment l’encadrement juridique qui vient limiter la marge de manœuvre de l’entreprise.</a:t>
            </a:r>
          </a:p>
          <a:p>
            <a:pPr>
              <a:buNone/>
            </a:pPr>
            <a:endParaRPr lang="fr-FR" dirty="0" smtClean="0"/>
          </a:p>
          <a:p>
            <a:pPr>
              <a:buNone/>
            </a:pPr>
            <a:r>
              <a:rPr lang="fr-FR" dirty="0" smtClean="0"/>
              <a:t>Parmi, les nombreuses contraintes, celle qui apparaît comme la plus forte est certainement le respect du SMIC.</a:t>
            </a:r>
          </a:p>
          <a:p>
            <a:pPr>
              <a:buNone/>
            </a:pPr>
            <a:endParaRPr lang="fr-FR"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500042"/>
            <a:ext cx="8258204" cy="5973910"/>
          </a:xfrm>
        </p:spPr>
        <p:txBody>
          <a:bodyPr>
            <a:normAutofit/>
          </a:bodyPr>
          <a:lstStyle/>
          <a:p>
            <a:pPr>
              <a:buNone/>
            </a:pPr>
            <a:r>
              <a:rPr lang="fr-FR" dirty="0" smtClean="0"/>
              <a:t>Tout système ou politique de rémunération doit satisfaire un certain nombre d’exigences:</a:t>
            </a:r>
          </a:p>
          <a:p>
            <a:pPr>
              <a:buNone/>
            </a:pPr>
            <a:endParaRPr lang="fr-FR" dirty="0" smtClean="0"/>
          </a:p>
          <a:p>
            <a:r>
              <a:rPr lang="fr-FR" b="1" dirty="0" smtClean="0"/>
              <a:t>Sur le plan interne</a:t>
            </a:r>
            <a:r>
              <a:rPr lang="fr-FR" dirty="0" smtClean="0"/>
              <a:t>, pour assurer la cohésion de son personnel, l’entreprise doit promouvoir une équité dont les composantes sont:</a:t>
            </a:r>
          </a:p>
          <a:p>
            <a:pPr>
              <a:buNone/>
            </a:pPr>
            <a:endParaRPr lang="fr-FR" dirty="0" smtClean="0"/>
          </a:p>
          <a:p>
            <a:pPr>
              <a:buFontTx/>
              <a:buChar char="-"/>
            </a:pPr>
            <a:r>
              <a:rPr lang="fr-FR" dirty="0" smtClean="0"/>
              <a:t>une pyramide juste et équilibrée des salaires reflétant la hiérarchie des compétences et des responsabilités telles qu’elles sont perçues par les salariés;</a:t>
            </a:r>
          </a:p>
          <a:p>
            <a:pPr>
              <a:buFontTx/>
              <a:buChar char="-"/>
            </a:pPr>
            <a:endParaRPr lang="fr-FR" dirty="0" smtClean="0"/>
          </a:p>
          <a:p>
            <a:pPr>
              <a:buFontTx/>
              <a:buChar char="-"/>
            </a:pPr>
            <a:r>
              <a:rPr lang="fr-FR" dirty="0" smtClean="0"/>
              <a:t>Une individualisation de la rémunération qui tient compte de la performance individuelle et peut servir de stimulant a l’amélioration de la productivité</a:t>
            </a:r>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214282" y="357166"/>
            <a:ext cx="8501122" cy="6286544"/>
          </a:xfrm>
        </p:spPr>
        <p:txBody>
          <a:bodyPr>
            <a:normAutofit/>
          </a:bodyPr>
          <a:lstStyle/>
          <a:p>
            <a:pPr algn="ctr">
              <a:buNone/>
            </a:pPr>
            <a:endParaRPr lang="fr-FR" sz="3600" b="1" dirty="0" smtClean="0">
              <a:solidFill>
                <a:srgbClr val="FF0000"/>
              </a:solidFill>
              <a:latin typeface="Arial" pitchFamily="34" charset="0"/>
              <a:ea typeface="Calibri"/>
              <a:cs typeface="Arial" pitchFamily="34" charset="0"/>
            </a:endParaRPr>
          </a:p>
          <a:p>
            <a:pPr algn="ctr">
              <a:buNone/>
            </a:pPr>
            <a:r>
              <a:rPr lang="fr-FR" sz="3600" b="1" dirty="0" smtClean="0">
                <a:solidFill>
                  <a:srgbClr val="FF0000"/>
                </a:solidFill>
                <a:latin typeface="Arial" pitchFamily="34" charset="0"/>
                <a:ea typeface="Calibri"/>
                <a:cs typeface="Arial" pitchFamily="34" charset="0"/>
              </a:rPr>
              <a:t>Séance 5</a:t>
            </a:r>
          </a:p>
          <a:p>
            <a:pPr algn="ctr">
              <a:buNone/>
            </a:pPr>
            <a:r>
              <a:rPr lang="fr-FR" sz="3600" b="1" dirty="0" smtClean="0">
                <a:solidFill>
                  <a:srgbClr val="FF0000"/>
                </a:solidFill>
                <a:latin typeface="Arial" pitchFamily="34" charset="0"/>
                <a:ea typeface="Calibri"/>
                <a:cs typeface="Arial" pitchFamily="34" charset="0"/>
              </a:rPr>
              <a:t>La rémunération </a:t>
            </a:r>
          </a:p>
          <a:p>
            <a:pPr>
              <a:buNone/>
            </a:pPr>
            <a:endParaRPr lang="fr-FR" b="1" u="sng" dirty="0" smtClean="0">
              <a:solidFill>
                <a:srgbClr val="FF0000"/>
              </a:solidFill>
              <a:latin typeface="Arial" pitchFamily="34" charset="0"/>
              <a:cs typeface="Arial" pitchFamily="34" charset="0"/>
            </a:endParaRPr>
          </a:p>
          <a:p>
            <a:pPr>
              <a:buNone/>
            </a:pPr>
            <a:r>
              <a:rPr lang="fr-FR" b="1" u="sng" dirty="0" smtClean="0">
                <a:latin typeface="Arial" pitchFamily="34" charset="0"/>
                <a:cs typeface="Arial" pitchFamily="34" charset="0"/>
              </a:rPr>
              <a:t>Objectifs :</a:t>
            </a:r>
          </a:p>
          <a:p>
            <a:r>
              <a:rPr lang="fr-FR" dirty="0" smtClean="0"/>
              <a:t>Comprendre la notion de rémunération et connaitre ses différents composants</a:t>
            </a:r>
          </a:p>
          <a:p>
            <a:r>
              <a:rPr lang="fr-FR" dirty="0" smtClean="0"/>
              <a:t>Avoir une vision stratégique </a:t>
            </a:r>
            <a:r>
              <a:rPr lang="fr-FR" dirty="0" smtClean="0"/>
              <a:t>sur la rémunération</a:t>
            </a:r>
            <a:endParaRPr lang="fr-FR" dirty="0" smtClean="0"/>
          </a:p>
          <a:p>
            <a:r>
              <a:rPr lang="fr-FR" dirty="0" smtClean="0"/>
              <a:t>Être capable d’analyser la masse salariale.</a:t>
            </a:r>
          </a:p>
          <a:p>
            <a:endParaRPr lang="fr-FR"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500042"/>
            <a:ext cx="8258204" cy="5973910"/>
          </a:xfrm>
        </p:spPr>
        <p:txBody>
          <a:bodyPr>
            <a:normAutofit/>
          </a:bodyPr>
          <a:lstStyle/>
          <a:p>
            <a:pPr>
              <a:buNone/>
            </a:pPr>
            <a:endParaRPr lang="fr-FR" dirty="0" smtClean="0"/>
          </a:p>
          <a:p>
            <a:r>
              <a:rPr lang="fr-FR" b="1" dirty="0" smtClean="0"/>
              <a:t>Sur le plan externe</a:t>
            </a:r>
            <a:r>
              <a:rPr lang="fr-FR" dirty="0" smtClean="0"/>
              <a:t>, les exigences sont:</a:t>
            </a:r>
          </a:p>
          <a:p>
            <a:pPr>
              <a:buNone/>
            </a:pPr>
            <a:endParaRPr lang="fr-FR" dirty="0" smtClean="0"/>
          </a:p>
          <a:p>
            <a:pPr>
              <a:buFontTx/>
              <a:buChar char="-"/>
            </a:pPr>
            <a:r>
              <a:rPr lang="fr-FR" dirty="0" smtClean="0"/>
              <a:t>Respect de la législation du travail ou des conventions collectives s’il y’a lieu. Il n’est pas possible d’agir efficacement sur les énergies humaines quand le minimum n’est pas respecté;</a:t>
            </a:r>
          </a:p>
          <a:p>
            <a:pPr>
              <a:buFontTx/>
              <a:buChar char="-"/>
            </a:pPr>
            <a:endParaRPr lang="fr-FR" dirty="0" smtClean="0"/>
          </a:p>
          <a:p>
            <a:pPr>
              <a:buFontTx/>
              <a:buChar char="-"/>
            </a:pPr>
            <a:r>
              <a:rPr lang="fr-FR" dirty="0" smtClean="0"/>
              <a:t>Se situer par rapport à la concurrence car l’état du marché du travail et les exigences ou non du personnel qualifié qui vont en découler auront un impact sur le recrutement, la rémunération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214290"/>
            <a:ext cx="7829576" cy="6259662"/>
          </a:xfrm>
        </p:spPr>
        <p:txBody>
          <a:bodyPr/>
          <a:lstStyle/>
          <a:p>
            <a:r>
              <a:rPr lang="fr-FR" dirty="0" smtClean="0"/>
              <a:t> parmi les composantes du dispositif susceptibles de faire face aux différentes contraintes, il y a lieu de distinguer:</a:t>
            </a:r>
          </a:p>
          <a:p>
            <a:endParaRPr lang="fr-FR" dirty="0" smtClean="0"/>
          </a:p>
          <a:p>
            <a:pPr>
              <a:buFontTx/>
              <a:buChar char="-"/>
            </a:pPr>
            <a:r>
              <a:rPr lang="fr-FR" dirty="0" smtClean="0"/>
              <a:t>l’objectivation de la rémunération par l’évaluation des postes et leur classification;</a:t>
            </a:r>
          </a:p>
          <a:p>
            <a:pPr>
              <a:buFontTx/>
              <a:buChar char="-"/>
            </a:pPr>
            <a:endParaRPr lang="fr-FR" dirty="0" smtClean="0"/>
          </a:p>
          <a:p>
            <a:pPr>
              <a:buFontTx/>
              <a:buChar char="-"/>
            </a:pPr>
            <a:r>
              <a:rPr lang="fr-FR" dirty="0" smtClean="0"/>
              <a:t>La mise en place d’un système incitatif (trouver des règles de rémunération motivantes et personnalisées pour encourager chaque salarié a améliorer sa performance)</a:t>
            </a:r>
          </a:p>
          <a:p>
            <a:pPr>
              <a:buFontTx/>
              <a:buChar char="-"/>
            </a:pPr>
            <a:endParaRPr lang="fr-FR" dirty="0" smtClean="0"/>
          </a:p>
          <a:p>
            <a:pPr>
              <a:buFontTx/>
              <a:buChar char="-"/>
            </a:pPr>
            <a:r>
              <a:rPr lang="fr-FR" dirty="0" smtClean="0"/>
              <a:t>L’équité salariale revient donc a rémunérer les salariés selon leur qualification et selon la performance réalisée</a:t>
            </a:r>
            <a:endParaRPr lang="fr-F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Bâtir un système de rémunération </a:t>
            </a:r>
            <a:endParaRPr lang="fr-FR" b="1" dirty="0">
              <a:solidFill>
                <a:srgbClr val="FF0000"/>
              </a:solidFill>
            </a:endParaRPr>
          </a:p>
        </p:txBody>
      </p:sp>
      <p:sp>
        <p:nvSpPr>
          <p:cNvPr id="3" name="Espace réservé du contenu 2"/>
          <p:cNvSpPr>
            <a:spLocks noGrp="1"/>
          </p:cNvSpPr>
          <p:nvPr>
            <p:ph sz="quarter" idx="1"/>
          </p:nvPr>
        </p:nvSpPr>
        <p:spPr/>
        <p:txBody>
          <a:bodyPr/>
          <a:lstStyle/>
          <a:p>
            <a:r>
              <a:rPr lang="fr-FR" dirty="0" smtClean="0"/>
              <a:t> Pour un même poste, a niveau de diplôme, d’expérience et d’ancienneté égal, correspond un niveau de salaire minimal identique pour l’ensemble des salariés.</a:t>
            </a:r>
          </a:p>
          <a:p>
            <a:pPr>
              <a:buNone/>
            </a:pPr>
            <a:r>
              <a:rPr lang="fr-FR" dirty="0" smtClean="0"/>
              <a:t>Ce principe existe en application du droit de travail, qui considère « qu’a travail égal, salaire égal »</a:t>
            </a:r>
          </a:p>
          <a:p>
            <a:pPr>
              <a:buNone/>
            </a:pPr>
            <a:r>
              <a:rPr lang="fr-FR" dirty="0" smtClean="0"/>
              <a:t>Construire une grille de salaire suppose donc et avant tout, une bonne connaissance du droit de travail et des conventions collectives pour les entreprises qui y sont assujetties</a:t>
            </a:r>
            <a:endParaRPr lang="fr-F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b="1" dirty="0" smtClean="0">
                <a:solidFill>
                  <a:srgbClr val="0070C0"/>
                </a:solidFill>
              </a:rPr>
              <a:t>1. Rémunérations de la qualification (rémunération du poste)</a:t>
            </a:r>
            <a:endParaRPr lang="fr-FR" b="1" dirty="0">
              <a:solidFill>
                <a:srgbClr val="0070C0"/>
              </a:solidFill>
            </a:endParaRPr>
          </a:p>
        </p:txBody>
      </p:sp>
      <p:sp>
        <p:nvSpPr>
          <p:cNvPr id="3" name="Espace réservé du contenu 2"/>
          <p:cNvSpPr>
            <a:spLocks noGrp="1"/>
          </p:cNvSpPr>
          <p:nvPr>
            <p:ph sz="quarter" idx="1"/>
          </p:nvPr>
        </p:nvSpPr>
        <p:spPr/>
        <p:txBody>
          <a:bodyPr/>
          <a:lstStyle/>
          <a:p>
            <a:pPr>
              <a:buNone/>
            </a:pPr>
            <a:endParaRPr lang="fr-FR" dirty="0" smtClean="0"/>
          </a:p>
          <a:p>
            <a:pPr>
              <a:buNone/>
            </a:pPr>
            <a:r>
              <a:rPr lang="fr-FR" dirty="0" smtClean="0"/>
              <a:t>La définition du niveau de qualification constitue un préalable à l’élaboration d’un système de rémunération. C’est un processus qui peut être conçu selon le cheminement suivant:</a:t>
            </a:r>
          </a:p>
          <a:p>
            <a:pPr>
              <a:buNone/>
            </a:pPr>
            <a:endParaRPr lang="fr-FR" dirty="0" smtClean="0"/>
          </a:p>
          <a:p>
            <a:pPr>
              <a:buNone/>
            </a:pPr>
            <a:r>
              <a:rPr lang="fr-FR" b="1" dirty="0" smtClean="0"/>
              <a:t>Phase 1: </a:t>
            </a:r>
            <a:r>
              <a:rPr lang="fr-FR" dirty="0" smtClean="0"/>
              <a:t>définition des postes, référentiel de compétences</a:t>
            </a:r>
          </a:p>
          <a:p>
            <a:pPr>
              <a:buNone/>
            </a:pPr>
            <a:r>
              <a:rPr lang="fr-FR" b="1" dirty="0" smtClean="0"/>
              <a:t>Phase 2: </a:t>
            </a:r>
            <a:r>
              <a:rPr lang="fr-FR" dirty="0" smtClean="0"/>
              <a:t>évaluation des postes</a:t>
            </a:r>
          </a:p>
          <a:p>
            <a:pPr>
              <a:buNone/>
            </a:pPr>
            <a:r>
              <a:rPr lang="fr-FR" b="1" dirty="0" smtClean="0"/>
              <a:t>Phase 3: </a:t>
            </a:r>
            <a:r>
              <a:rPr lang="fr-FR" dirty="0" smtClean="0"/>
              <a:t>classification et valorisation des postes</a:t>
            </a:r>
            <a:endParaRPr lang="fr-F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868346"/>
          </a:xfrm>
        </p:spPr>
        <p:txBody>
          <a:bodyPr/>
          <a:lstStyle/>
          <a:p>
            <a:r>
              <a:rPr lang="fr-FR" b="1" dirty="0" smtClean="0">
                <a:solidFill>
                  <a:srgbClr val="0070C0"/>
                </a:solidFill>
              </a:rPr>
              <a:t>Phase 2: évaluation des postes</a:t>
            </a:r>
            <a:endParaRPr lang="fr-FR" b="1" dirty="0">
              <a:solidFill>
                <a:srgbClr val="0070C0"/>
              </a:solidFill>
            </a:endParaRPr>
          </a:p>
        </p:txBody>
      </p:sp>
      <p:sp>
        <p:nvSpPr>
          <p:cNvPr id="3" name="Espace réservé du contenu 2"/>
          <p:cNvSpPr>
            <a:spLocks noGrp="1"/>
          </p:cNvSpPr>
          <p:nvPr>
            <p:ph sz="quarter" idx="1"/>
          </p:nvPr>
        </p:nvSpPr>
        <p:spPr/>
        <p:txBody>
          <a:bodyPr/>
          <a:lstStyle/>
          <a:p>
            <a:r>
              <a:rPr lang="fr-FR" dirty="0" smtClean="0"/>
              <a:t>L’évaluation des postes consiste à déterminer leur importance relative dans la structure, c’est-à-dire de les situer les uns par rapport aux autres en fonction de leurs exigences d’une part, et leur contribution à la réalisation des objectifs de l’organisation, d’une autre part.</a:t>
            </a:r>
          </a:p>
          <a:p>
            <a:endParaRPr lang="fr-FR" dirty="0" smtClean="0"/>
          </a:p>
          <a:p>
            <a:r>
              <a:rPr lang="fr-FR" dirty="0" smtClean="0"/>
              <a:t> l’objectif au terme de l’évaluation est de leur attribuer un certain nombre de points afin de pouvoir les classer.</a:t>
            </a:r>
            <a:endParaRPr lang="fr-F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725470"/>
          </a:xfrm>
        </p:spPr>
        <p:txBody>
          <a:bodyPr/>
          <a:lstStyle/>
          <a:p>
            <a:r>
              <a:rPr lang="fr-FR" b="1" dirty="0" smtClean="0">
                <a:solidFill>
                  <a:srgbClr val="00B050"/>
                </a:solidFill>
              </a:rPr>
              <a:t>Les méthodes d’évaluation </a:t>
            </a:r>
            <a:endParaRPr lang="fr-FR" b="1" dirty="0">
              <a:solidFill>
                <a:srgbClr val="00B050"/>
              </a:solidFill>
            </a:endParaRPr>
          </a:p>
        </p:txBody>
      </p:sp>
      <p:sp>
        <p:nvSpPr>
          <p:cNvPr id="3" name="Espace réservé du contenu 2"/>
          <p:cNvSpPr>
            <a:spLocks noGrp="1"/>
          </p:cNvSpPr>
          <p:nvPr>
            <p:ph sz="quarter" idx="1"/>
          </p:nvPr>
        </p:nvSpPr>
        <p:spPr>
          <a:xfrm>
            <a:off x="285720" y="1142984"/>
            <a:ext cx="8358246" cy="4873752"/>
          </a:xfrm>
        </p:spPr>
        <p:txBody>
          <a:bodyPr>
            <a:normAutofit/>
          </a:bodyPr>
          <a:lstStyle/>
          <a:p>
            <a:r>
              <a:rPr lang="fr-FR" b="1" u="sng" dirty="0" smtClean="0"/>
              <a:t>La méthode d’évaluation globale</a:t>
            </a:r>
          </a:p>
          <a:p>
            <a:pPr>
              <a:buNone/>
            </a:pPr>
            <a:r>
              <a:rPr lang="fr-FR" dirty="0" smtClean="0"/>
              <a:t>Elle consiste a utiliser directement les descriptions d’emplois pour en déduire un niveau de difficulté</a:t>
            </a:r>
          </a:p>
          <a:p>
            <a:pPr>
              <a:buNone/>
            </a:pPr>
            <a:endParaRPr lang="fr-FR" dirty="0" smtClean="0"/>
          </a:p>
          <a:p>
            <a:pPr>
              <a:buNone/>
            </a:pPr>
            <a:r>
              <a:rPr lang="fr-FR" dirty="0" smtClean="0"/>
              <a:t>Les emplois sont regroupées en familles professionnelles. A l’intérieur de chaque famille, on établit la liste des emplois et des compétences concernés qui sont classés ensuite en ordre croissant de difficulté</a:t>
            </a:r>
          </a:p>
          <a:p>
            <a:pPr>
              <a:buNone/>
            </a:pPr>
            <a:endParaRPr lang="fr-FR" dirty="0" smtClean="0"/>
          </a:p>
          <a:p>
            <a:pPr>
              <a:buNone/>
            </a:pPr>
            <a:r>
              <a:rPr lang="fr-FR" dirty="0" smtClean="0"/>
              <a:t>Pour chaque type d’emploi ou de compétence, on attribue un coefficient hiérarchique a un niveau de difficulté donné, auquel on fait correspondre une rémunération </a:t>
            </a:r>
            <a:endParaRPr lang="fr-F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sz="quarter" idx="1"/>
          </p:nvPr>
        </p:nvGraphicFramePr>
        <p:xfrm>
          <a:off x="457200" y="1600200"/>
          <a:ext cx="7467600" cy="3754120"/>
        </p:xfrm>
        <a:graphic>
          <a:graphicData uri="http://schemas.openxmlformats.org/drawingml/2006/table">
            <a:tbl>
              <a:tblPr firstRow="1" bandRow="1">
                <a:tableStyleId>{5C22544A-7EE6-4342-B048-85BDC9FD1C3A}</a:tableStyleId>
              </a:tblPr>
              <a:tblGrid>
                <a:gridCol w="2489200"/>
                <a:gridCol w="2489200"/>
                <a:gridCol w="2489200"/>
              </a:tblGrid>
              <a:tr h="370840">
                <a:tc>
                  <a:txBody>
                    <a:bodyPr/>
                    <a:lstStyle/>
                    <a:p>
                      <a:r>
                        <a:rPr lang="fr-FR" dirty="0" smtClean="0"/>
                        <a:t>Niveau </a:t>
                      </a:r>
                      <a:endParaRPr lang="fr-FR" dirty="0"/>
                    </a:p>
                  </a:txBody>
                  <a:tcPr/>
                </a:tc>
                <a:tc>
                  <a:txBody>
                    <a:bodyPr/>
                    <a:lstStyle/>
                    <a:p>
                      <a:r>
                        <a:rPr lang="fr-FR" dirty="0" smtClean="0"/>
                        <a:t>Echelon </a:t>
                      </a:r>
                      <a:endParaRPr lang="fr-FR" dirty="0"/>
                    </a:p>
                  </a:txBody>
                  <a:tcPr/>
                </a:tc>
                <a:tc>
                  <a:txBody>
                    <a:bodyPr/>
                    <a:lstStyle/>
                    <a:p>
                      <a:r>
                        <a:rPr lang="fr-FR" dirty="0" smtClean="0"/>
                        <a:t>Désignation </a:t>
                      </a:r>
                      <a:endParaRPr lang="fr-FR" dirty="0"/>
                    </a:p>
                  </a:txBody>
                  <a:tcPr/>
                </a:tc>
              </a:tr>
              <a:tr h="370840">
                <a:tc>
                  <a:txBody>
                    <a:bodyPr/>
                    <a:lstStyle/>
                    <a:p>
                      <a:r>
                        <a:rPr lang="fr-FR" dirty="0" smtClean="0"/>
                        <a:t>I</a:t>
                      </a:r>
                    </a:p>
                    <a:p>
                      <a:endParaRPr lang="fr-FR" dirty="0" smtClean="0"/>
                    </a:p>
                    <a:p>
                      <a:endParaRPr lang="fr-FR" dirty="0" smtClean="0"/>
                    </a:p>
                    <a:p>
                      <a:r>
                        <a:rPr lang="fr-FR" dirty="0" smtClean="0"/>
                        <a:t>II</a:t>
                      </a:r>
                    </a:p>
                    <a:p>
                      <a:endParaRPr lang="fr-FR" dirty="0" smtClean="0"/>
                    </a:p>
                    <a:p>
                      <a:endParaRPr lang="fr-FR" dirty="0" smtClean="0"/>
                    </a:p>
                    <a:p>
                      <a:r>
                        <a:rPr lang="fr-FR" dirty="0" smtClean="0"/>
                        <a:t>III</a:t>
                      </a:r>
                    </a:p>
                    <a:p>
                      <a:endParaRPr lang="fr-FR" dirty="0" smtClean="0"/>
                    </a:p>
                    <a:p>
                      <a:endParaRPr lang="fr-FR" dirty="0" smtClean="0"/>
                    </a:p>
                    <a:p>
                      <a:r>
                        <a:rPr lang="fr-FR" dirty="0" smtClean="0"/>
                        <a:t>IV</a:t>
                      </a:r>
                      <a:endParaRPr lang="fr-FR" dirty="0"/>
                    </a:p>
                  </a:txBody>
                  <a:tcPr/>
                </a:tc>
                <a:tc>
                  <a:txBody>
                    <a:bodyPr/>
                    <a:lstStyle/>
                    <a:p>
                      <a:r>
                        <a:rPr lang="fr-FR" dirty="0" smtClean="0"/>
                        <a:t>1</a:t>
                      </a:r>
                    </a:p>
                    <a:p>
                      <a:r>
                        <a:rPr lang="fr-FR" dirty="0" smtClean="0"/>
                        <a:t>2</a:t>
                      </a:r>
                    </a:p>
                    <a:p>
                      <a:r>
                        <a:rPr lang="fr-FR" dirty="0" smtClean="0"/>
                        <a:t>3</a:t>
                      </a:r>
                    </a:p>
                    <a:p>
                      <a:r>
                        <a:rPr lang="fr-FR" dirty="0" smtClean="0"/>
                        <a:t>1</a:t>
                      </a:r>
                    </a:p>
                    <a:p>
                      <a:r>
                        <a:rPr lang="fr-FR" dirty="0" smtClean="0"/>
                        <a:t>2</a:t>
                      </a:r>
                    </a:p>
                    <a:p>
                      <a:r>
                        <a:rPr lang="fr-FR" dirty="0" smtClean="0"/>
                        <a:t>3</a:t>
                      </a:r>
                    </a:p>
                    <a:p>
                      <a:r>
                        <a:rPr lang="fr-FR" dirty="0" smtClean="0"/>
                        <a:t>1</a:t>
                      </a:r>
                    </a:p>
                    <a:p>
                      <a:r>
                        <a:rPr lang="fr-FR" dirty="0" smtClean="0"/>
                        <a:t>2</a:t>
                      </a:r>
                    </a:p>
                    <a:p>
                      <a:r>
                        <a:rPr lang="fr-FR" dirty="0" smtClean="0"/>
                        <a:t>3</a:t>
                      </a:r>
                    </a:p>
                    <a:p>
                      <a:r>
                        <a:rPr lang="fr-FR" dirty="0" smtClean="0"/>
                        <a:t>1</a:t>
                      </a:r>
                    </a:p>
                    <a:p>
                      <a:r>
                        <a:rPr lang="fr-FR" dirty="0" smtClean="0"/>
                        <a:t>2</a:t>
                      </a:r>
                    </a:p>
                    <a:p>
                      <a:r>
                        <a:rPr lang="fr-FR" dirty="0" smtClean="0"/>
                        <a:t>3</a:t>
                      </a:r>
                      <a:endParaRPr lang="fr-FR" dirty="0"/>
                    </a:p>
                  </a:txBody>
                  <a:tcPr/>
                </a:tc>
                <a:tc>
                  <a:txBody>
                    <a:bodyPr/>
                    <a:lstStyle/>
                    <a:p>
                      <a:endParaRPr lang="fr-FR" dirty="0" smtClean="0"/>
                    </a:p>
                    <a:p>
                      <a:r>
                        <a:rPr lang="fr-FR" dirty="0" smtClean="0"/>
                        <a:t>Ouvrier spécialisé</a:t>
                      </a:r>
                    </a:p>
                    <a:p>
                      <a:endParaRPr lang="fr-FR" dirty="0" smtClean="0"/>
                    </a:p>
                    <a:p>
                      <a:r>
                        <a:rPr lang="fr-FR" dirty="0" smtClean="0"/>
                        <a:t>Ouvrier professionnel</a:t>
                      </a:r>
                    </a:p>
                    <a:p>
                      <a:endParaRPr lang="fr-FR" dirty="0" smtClean="0"/>
                    </a:p>
                    <a:p>
                      <a:endParaRPr lang="fr-FR" dirty="0" smtClean="0"/>
                    </a:p>
                    <a:p>
                      <a:endParaRPr lang="fr-FR" dirty="0" smtClean="0"/>
                    </a:p>
                    <a:p>
                      <a:r>
                        <a:rPr lang="fr-FR" dirty="0" smtClean="0"/>
                        <a:t>Technicien </a:t>
                      </a:r>
                    </a:p>
                    <a:p>
                      <a:endParaRPr lang="fr-FR" dirty="0" smtClean="0"/>
                    </a:p>
                    <a:p>
                      <a:endParaRPr lang="fr-FR" dirty="0" smtClean="0"/>
                    </a:p>
                    <a:p>
                      <a:r>
                        <a:rPr lang="fr-FR" dirty="0" smtClean="0"/>
                        <a:t>Agent de maitrise </a:t>
                      </a:r>
                      <a:endParaRPr lang="fr-FR" dirty="0"/>
                    </a:p>
                  </a:txBody>
                  <a:tcPr/>
                </a:tc>
              </a:tr>
            </a:tbl>
          </a:graphicData>
        </a:graphic>
      </p:graphicFrame>
      <p:sp>
        <p:nvSpPr>
          <p:cNvPr id="5" name="ZoneTexte 4"/>
          <p:cNvSpPr txBox="1"/>
          <p:nvPr/>
        </p:nvSpPr>
        <p:spPr>
          <a:xfrm>
            <a:off x="1285852" y="571480"/>
            <a:ext cx="5929354" cy="369332"/>
          </a:xfrm>
          <a:prstGeom prst="rect">
            <a:avLst/>
          </a:prstGeom>
          <a:noFill/>
        </p:spPr>
        <p:txBody>
          <a:bodyPr wrap="square" rtlCol="0">
            <a:spAutoFit/>
          </a:bodyPr>
          <a:lstStyle/>
          <a:p>
            <a:r>
              <a:rPr lang="fr-FR" dirty="0" smtClean="0"/>
              <a:t>EXEMPLE  DE CLASSIFICATION SIMPLE</a:t>
            </a:r>
            <a:endParaRPr lang="fr-F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285720" y="571480"/>
            <a:ext cx="8215370" cy="5357850"/>
          </a:xfrm>
        </p:spPr>
        <p:txBody>
          <a:bodyPr/>
          <a:lstStyle/>
          <a:p>
            <a:r>
              <a:rPr lang="fr-FR" b="1" u="sng" dirty="0" smtClean="0"/>
              <a:t> la méthode de cotation des postes</a:t>
            </a:r>
          </a:p>
          <a:p>
            <a:pPr>
              <a:buNone/>
            </a:pPr>
            <a:r>
              <a:rPr lang="fr-FR" dirty="0" smtClean="0"/>
              <a:t>La cotation de poste qui repose sur l’identification de facteurs ou de critères utiles au bon fonctionnement des postes.</a:t>
            </a:r>
          </a:p>
          <a:p>
            <a:pPr>
              <a:buNone/>
            </a:pPr>
            <a:endParaRPr lang="fr-FR" dirty="0" smtClean="0"/>
          </a:p>
          <a:p>
            <a:pPr>
              <a:buNone/>
            </a:pPr>
            <a:r>
              <a:rPr lang="fr-FR" dirty="0" smtClean="0"/>
              <a:t>Les critères généralement retenus sont : la compétence, l’expérience, l’autonomie, la responsabilité les qualités physiques et ou psychiques, le contexte de travail</a:t>
            </a:r>
          </a:p>
          <a:p>
            <a:pPr>
              <a:buNone/>
            </a:pPr>
            <a:endParaRPr lang="fr-FR" dirty="0" smtClean="0"/>
          </a:p>
          <a:p>
            <a:pPr>
              <a:buNone/>
            </a:pPr>
            <a:r>
              <a:rPr lang="fr-FR" dirty="0" smtClean="0"/>
              <a:t>Chaque critère est alors classé en degré d’exigence ou de difficulté correspondant à un certain nombre de points qui lui sont attribués</a:t>
            </a:r>
            <a:endParaRPr lang="fr-F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71472" y="0"/>
            <a:ext cx="7467600" cy="796908"/>
          </a:xfrm>
        </p:spPr>
        <p:txBody>
          <a:bodyPr/>
          <a:lstStyle/>
          <a:p>
            <a:r>
              <a:rPr lang="fr-FR" b="1" dirty="0" smtClean="0"/>
              <a:t>Exemple de cotation de poste </a:t>
            </a:r>
            <a:endParaRPr lang="fr-FR" b="1" dirty="0"/>
          </a:p>
        </p:txBody>
      </p:sp>
      <p:graphicFrame>
        <p:nvGraphicFramePr>
          <p:cNvPr id="4" name="Espace réservé du contenu 3"/>
          <p:cNvGraphicFramePr>
            <a:graphicFrameLocks noGrp="1"/>
          </p:cNvGraphicFramePr>
          <p:nvPr>
            <p:ph sz="quarter" idx="1"/>
          </p:nvPr>
        </p:nvGraphicFramePr>
        <p:xfrm>
          <a:off x="500034" y="1071546"/>
          <a:ext cx="7467600" cy="2651760"/>
        </p:xfrm>
        <a:graphic>
          <a:graphicData uri="http://schemas.openxmlformats.org/drawingml/2006/table">
            <a:tbl>
              <a:tblPr firstRow="1" bandRow="1">
                <a:tableStyleId>{5C22544A-7EE6-4342-B048-85BDC9FD1C3A}</a:tableStyleId>
              </a:tblPr>
              <a:tblGrid>
                <a:gridCol w="3733800"/>
                <a:gridCol w="3733800"/>
              </a:tblGrid>
              <a:tr h="370840">
                <a:tc>
                  <a:txBody>
                    <a:bodyPr/>
                    <a:lstStyle/>
                    <a:p>
                      <a:r>
                        <a:rPr lang="fr-FR" dirty="0" smtClean="0"/>
                        <a:t>Facteurs ou critères</a:t>
                      </a:r>
                      <a:endParaRPr lang="fr-FR" dirty="0"/>
                    </a:p>
                  </a:txBody>
                  <a:tcPr/>
                </a:tc>
                <a:tc>
                  <a:txBody>
                    <a:bodyPr/>
                    <a:lstStyle/>
                    <a:p>
                      <a:r>
                        <a:rPr lang="fr-FR" dirty="0" smtClean="0"/>
                        <a:t>Degrés d’exigence ou de difficulté </a:t>
                      </a:r>
                    </a:p>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1     2     3      4      5      6</a:t>
                      </a:r>
                    </a:p>
                    <a:p>
                      <a:endParaRPr lang="fr-FR" dirty="0"/>
                    </a:p>
                  </a:txBody>
                  <a:tcPr/>
                </a:tc>
              </a:tr>
              <a:tr h="370840">
                <a:tc>
                  <a:txBody>
                    <a:bodyPr/>
                    <a:lstStyle/>
                    <a:p>
                      <a:r>
                        <a:rPr lang="fr-FR" dirty="0" smtClean="0"/>
                        <a:t>Expertise</a:t>
                      </a:r>
                    </a:p>
                    <a:p>
                      <a:r>
                        <a:rPr lang="fr-FR" dirty="0" smtClean="0"/>
                        <a:t>Responsabilité</a:t>
                      </a:r>
                    </a:p>
                    <a:p>
                      <a:r>
                        <a:rPr lang="fr-FR" dirty="0" smtClean="0"/>
                        <a:t>Qualités physiques ou psychiques</a:t>
                      </a:r>
                    </a:p>
                    <a:p>
                      <a:r>
                        <a:rPr lang="fr-FR" dirty="0" smtClean="0"/>
                        <a:t>Contexte</a:t>
                      </a:r>
                      <a:r>
                        <a:rPr lang="fr-FR" baseline="0" dirty="0" smtClean="0"/>
                        <a:t> de travail</a:t>
                      </a:r>
                      <a:endParaRPr lang="fr-FR" dirty="0"/>
                    </a:p>
                  </a:txBody>
                  <a:tcPr/>
                </a:tc>
                <a:tc>
                  <a:txBody>
                    <a:bodyPr/>
                    <a:lstStyle/>
                    <a:p>
                      <a:pPr marL="342900" indent="-342900">
                        <a:buAutoNum type="arabicPlain" startAt="25"/>
                      </a:pPr>
                      <a:r>
                        <a:rPr lang="fr-FR" baseline="0" dirty="0" smtClean="0"/>
                        <a:t>50  75   100  125  150</a:t>
                      </a:r>
                    </a:p>
                    <a:p>
                      <a:pPr marL="342900" indent="-342900">
                        <a:buAutoNum type="arabicPlain" startAt="20"/>
                      </a:pPr>
                      <a:r>
                        <a:rPr lang="fr-FR" baseline="0" dirty="0" smtClean="0"/>
                        <a:t>40   60   80    120</a:t>
                      </a:r>
                    </a:p>
                    <a:p>
                      <a:pPr marL="342900" indent="-342900">
                        <a:buNone/>
                      </a:pPr>
                      <a:r>
                        <a:rPr lang="fr-FR" baseline="0" dirty="0" smtClean="0"/>
                        <a:t>15   30  45   60</a:t>
                      </a:r>
                    </a:p>
                    <a:p>
                      <a:pPr marL="342900" indent="-342900">
                        <a:buNone/>
                      </a:pPr>
                      <a:endParaRPr lang="fr-FR" baseline="0" dirty="0" smtClean="0"/>
                    </a:p>
                    <a:p>
                      <a:pPr marL="342900" indent="-342900">
                        <a:buNone/>
                      </a:pPr>
                      <a:r>
                        <a:rPr lang="fr-FR" baseline="0" dirty="0" smtClean="0"/>
                        <a:t>10   20   30  40 </a:t>
                      </a:r>
                    </a:p>
                  </a:txBody>
                  <a:tcPr/>
                </a:tc>
              </a:tr>
            </a:tbl>
          </a:graphicData>
        </a:graphic>
      </p:graphicFrame>
      <p:sp>
        <p:nvSpPr>
          <p:cNvPr id="5" name="ZoneTexte 4"/>
          <p:cNvSpPr txBox="1"/>
          <p:nvPr/>
        </p:nvSpPr>
        <p:spPr>
          <a:xfrm>
            <a:off x="214282" y="4143380"/>
            <a:ext cx="7500990" cy="2523768"/>
          </a:xfrm>
          <a:prstGeom prst="rect">
            <a:avLst/>
          </a:prstGeom>
          <a:noFill/>
        </p:spPr>
        <p:txBody>
          <a:bodyPr wrap="square" rtlCol="0">
            <a:spAutoFit/>
          </a:bodyPr>
          <a:lstStyle/>
          <a:p>
            <a:r>
              <a:rPr lang="fr-FR" sz="2000" dirty="0" smtClean="0"/>
              <a:t>On peut à partir de ce tableau, distinguer deux exemples</a:t>
            </a:r>
          </a:p>
          <a:p>
            <a:r>
              <a:rPr lang="fr-FR" sz="2000" b="1" dirty="0" smtClean="0">
                <a:solidFill>
                  <a:srgbClr val="FF0000"/>
                </a:solidFill>
              </a:rPr>
              <a:t>Celui d’un opérateur en atelier:</a:t>
            </a:r>
          </a:p>
          <a:p>
            <a:r>
              <a:rPr lang="fr-FR" sz="2000" dirty="0" smtClean="0"/>
              <a:t>Contexte 20 qualités 60 responsabilités 20 expertise 50 soit 150 Points</a:t>
            </a:r>
          </a:p>
          <a:p>
            <a:r>
              <a:rPr lang="fr-FR" sz="2000" b="1" dirty="0" smtClean="0">
                <a:solidFill>
                  <a:srgbClr val="FF0000"/>
                </a:solidFill>
              </a:rPr>
              <a:t>Celui d’un cadre (directeur commercial)</a:t>
            </a:r>
          </a:p>
          <a:p>
            <a:r>
              <a:rPr lang="fr-FR" sz="2000" dirty="0" smtClean="0"/>
              <a:t>Contexte 30 qualités 60 responsabilités 120 expertise 125 soit 335 Points</a:t>
            </a:r>
          </a:p>
          <a:p>
            <a:endParaRPr lang="fr-FR" b="1" dirty="0" smtClean="0">
              <a:solidFill>
                <a:srgbClr val="FF0000"/>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868346"/>
          </a:xfrm>
        </p:spPr>
        <p:txBody>
          <a:bodyPr>
            <a:normAutofit fontScale="90000"/>
          </a:bodyPr>
          <a:lstStyle/>
          <a:p>
            <a:r>
              <a:rPr lang="fr-FR" b="1" dirty="0" smtClean="0">
                <a:solidFill>
                  <a:srgbClr val="0070C0"/>
                </a:solidFill>
              </a:rPr>
              <a:t>Phase 3: classification et valorisation des postes </a:t>
            </a:r>
            <a:endParaRPr lang="fr-FR" b="1" dirty="0">
              <a:solidFill>
                <a:srgbClr val="0070C0"/>
              </a:solidFill>
            </a:endParaRPr>
          </a:p>
        </p:txBody>
      </p:sp>
      <p:sp>
        <p:nvSpPr>
          <p:cNvPr id="3" name="Espace réservé du contenu 2"/>
          <p:cNvSpPr>
            <a:spLocks noGrp="1"/>
          </p:cNvSpPr>
          <p:nvPr>
            <p:ph sz="quarter" idx="1"/>
          </p:nvPr>
        </p:nvSpPr>
        <p:spPr/>
        <p:txBody>
          <a:bodyPr/>
          <a:lstStyle/>
          <a:p>
            <a:r>
              <a:rPr lang="fr-FR" dirty="0" smtClean="0"/>
              <a:t>La classification peut se faire à partie des données établies par branches professionnelles ou bien par une procédure propre à l’entreprise </a:t>
            </a:r>
          </a:p>
          <a:p>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571472" y="1214422"/>
            <a:ext cx="7467600" cy="4873752"/>
          </a:xfrm>
        </p:spPr>
        <p:txBody>
          <a:bodyPr>
            <a:normAutofit fontScale="77500" lnSpcReduction="20000"/>
          </a:bodyPr>
          <a:lstStyle/>
          <a:p>
            <a:r>
              <a:rPr lang="fr-FR" b="1" dirty="0" smtClean="0"/>
              <a:t> Article 345 </a:t>
            </a:r>
          </a:p>
          <a:p>
            <a:pPr>
              <a:buNone/>
            </a:pPr>
            <a:r>
              <a:rPr lang="fr-FR" dirty="0" smtClean="0"/>
              <a:t>Le salaire est librement fixé par accord direct entre les parties ou par convention collective de travail, sous réserve des dispositions légales relatives au salaire minimum légal.</a:t>
            </a:r>
          </a:p>
          <a:p>
            <a:pPr>
              <a:buNone/>
            </a:pPr>
            <a:endParaRPr lang="fr-FR" b="1" dirty="0" smtClean="0"/>
          </a:p>
          <a:p>
            <a:r>
              <a:rPr lang="fr-FR" b="1" dirty="0" smtClean="0"/>
              <a:t>Article 346 </a:t>
            </a:r>
          </a:p>
          <a:p>
            <a:pPr>
              <a:buNone/>
            </a:pPr>
            <a:r>
              <a:rPr lang="fr-FR" dirty="0" smtClean="0"/>
              <a:t>Est interdite toute discrimination relative au salaire entre les deux sexes pour un travail de valeur égale</a:t>
            </a:r>
          </a:p>
          <a:p>
            <a:pPr>
              <a:buNone/>
            </a:pPr>
            <a:endParaRPr lang="fr-FR" dirty="0" smtClean="0"/>
          </a:p>
          <a:p>
            <a:pPr>
              <a:buNone/>
            </a:pPr>
            <a:endParaRPr lang="fr-FR" dirty="0" smtClean="0"/>
          </a:p>
          <a:p>
            <a:pPr>
              <a:buNone/>
            </a:pPr>
            <a:endParaRPr lang="fr-FR" dirty="0" smtClean="0"/>
          </a:p>
          <a:p>
            <a:pPr>
              <a:buNone/>
            </a:pPr>
            <a:endParaRPr lang="fr-FR" dirty="0" smtClean="0"/>
          </a:p>
          <a:p>
            <a:pPr>
              <a:buNone/>
            </a:pPr>
            <a:endParaRPr lang="fr-FR" dirty="0" smtClean="0"/>
          </a:p>
          <a:p>
            <a:pPr>
              <a:buNone/>
            </a:pPr>
            <a:endParaRPr lang="fr-FR" dirty="0" smtClean="0"/>
          </a:p>
          <a:p>
            <a:pPr>
              <a:buNone/>
            </a:pPr>
            <a:endParaRPr lang="fr-FR" dirty="0" smtClean="0"/>
          </a:p>
          <a:p>
            <a:pPr algn="r">
              <a:buNone/>
            </a:pPr>
            <a:r>
              <a:rPr lang="fr-FR" i="1" dirty="0" smtClean="0"/>
              <a:t>Source : code de travail Marocain </a:t>
            </a:r>
            <a:endParaRPr lang="fr-FR" i="1"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b="1" dirty="0" smtClean="0">
                <a:solidFill>
                  <a:srgbClr val="0070C0"/>
                </a:solidFill>
              </a:rPr>
              <a:t>2. Rémunérations de la performance (rémunération de la façon d’occuper le poste)</a:t>
            </a:r>
            <a:endParaRPr lang="fr-FR" b="1" dirty="0">
              <a:solidFill>
                <a:srgbClr val="0070C0"/>
              </a:solidFill>
            </a:endParaRPr>
          </a:p>
        </p:txBody>
      </p:sp>
      <p:sp>
        <p:nvSpPr>
          <p:cNvPr id="3" name="Espace réservé du contenu 2"/>
          <p:cNvSpPr>
            <a:spLocks noGrp="1"/>
          </p:cNvSpPr>
          <p:nvPr>
            <p:ph sz="quarter" idx="1"/>
          </p:nvPr>
        </p:nvSpPr>
        <p:spPr/>
        <p:txBody>
          <a:bodyPr>
            <a:normAutofit lnSpcReduction="10000"/>
          </a:bodyPr>
          <a:lstStyle/>
          <a:p>
            <a:pPr>
              <a:buNone/>
            </a:pPr>
            <a:endParaRPr lang="fr-FR" dirty="0" smtClean="0"/>
          </a:p>
          <a:p>
            <a:pPr>
              <a:buNone/>
            </a:pPr>
            <a:r>
              <a:rPr lang="fr-FR" dirty="0" smtClean="0"/>
              <a:t>Dans le cadre de l’échelle des salaires, chaque poste à un niveau de rémunération de référence (le plus souvent un minimum). Cette rémunération est modulée en fonction de la performance ou encore par la façon d’occuper le poste.</a:t>
            </a:r>
          </a:p>
          <a:p>
            <a:pPr>
              <a:buNone/>
            </a:pPr>
            <a:endParaRPr lang="fr-FR" dirty="0" smtClean="0"/>
          </a:p>
          <a:p>
            <a:pPr>
              <a:buNone/>
            </a:pPr>
            <a:r>
              <a:rPr lang="fr-FR" dirty="0" smtClean="0"/>
              <a:t>L’appréciation de la performance suppose que les responsable dans l’entreprise soient en mesure d’évaluer objectivement la performance des salariés pour éviter toutes frustration, source de démotivation des salariés et de détérioration du climat social </a:t>
            </a:r>
          </a:p>
          <a:p>
            <a:pPr>
              <a:buNone/>
            </a:pPr>
            <a:endParaRPr lang="fr-F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214282" y="428604"/>
            <a:ext cx="8643998" cy="6045348"/>
          </a:xfrm>
        </p:spPr>
        <p:txBody>
          <a:bodyPr/>
          <a:lstStyle/>
          <a:p>
            <a:r>
              <a:rPr lang="fr-FR" dirty="0" smtClean="0"/>
              <a:t> L’appréciation de la performance repose ainsi, en général sur des méthodes de mesure du rendement ou des résultats de ventes (rémunération de la force de vente) et sur l ’emploi de fourchettes de rémunération qui vont dans le sens de l’individualisation de la rémunération</a:t>
            </a:r>
          </a:p>
          <a:p>
            <a:pPr>
              <a:buNone/>
            </a:pPr>
            <a:endParaRPr lang="fr-FR" dirty="0" smtClean="0"/>
          </a:p>
          <a:p>
            <a:r>
              <a:rPr lang="fr-FR" dirty="0" smtClean="0"/>
              <a:t> Pour tenir compte de la performance, l’entreprise opte pour une rémunération modulable qui peut prendre deux formes</a:t>
            </a:r>
          </a:p>
          <a:p>
            <a:pPr>
              <a:buFontTx/>
              <a:buChar char="-"/>
            </a:pPr>
            <a:r>
              <a:rPr lang="fr-FR" dirty="0" smtClean="0"/>
              <a:t>Une forme collective qui est en fonction des résultats de l’entreprise</a:t>
            </a:r>
          </a:p>
          <a:p>
            <a:pPr>
              <a:buFontTx/>
              <a:buChar char="-"/>
            </a:pPr>
            <a:r>
              <a:rPr lang="fr-FR" dirty="0" smtClean="0"/>
              <a:t>Une forme individuelle qui est en fonction de la productivité individuelle</a:t>
            </a:r>
            <a:endParaRPr lang="fr-F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654032"/>
          </a:xfrm>
        </p:spPr>
        <p:txBody>
          <a:bodyPr/>
          <a:lstStyle/>
          <a:p>
            <a:r>
              <a:rPr lang="fr-FR" b="1" dirty="0" smtClean="0">
                <a:solidFill>
                  <a:srgbClr val="FF0000"/>
                </a:solidFill>
              </a:rPr>
              <a:t>Analyser la politique salariale</a:t>
            </a:r>
            <a:endParaRPr lang="fr-FR" b="1" dirty="0">
              <a:solidFill>
                <a:srgbClr val="FF0000"/>
              </a:solidFill>
            </a:endParaRPr>
          </a:p>
        </p:txBody>
      </p:sp>
      <p:sp>
        <p:nvSpPr>
          <p:cNvPr id="3" name="Espace réservé du contenu 2"/>
          <p:cNvSpPr>
            <a:spLocks noGrp="1"/>
          </p:cNvSpPr>
          <p:nvPr>
            <p:ph sz="quarter" idx="1"/>
          </p:nvPr>
        </p:nvSpPr>
        <p:spPr>
          <a:xfrm>
            <a:off x="457200" y="1071546"/>
            <a:ext cx="8329642" cy="5402406"/>
          </a:xfrm>
        </p:spPr>
        <p:txBody>
          <a:bodyPr>
            <a:normAutofit fontScale="92500"/>
          </a:bodyPr>
          <a:lstStyle/>
          <a:p>
            <a:pPr>
              <a:buNone/>
            </a:pPr>
            <a:r>
              <a:rPr lang="fr-FR" dirty="0" smtClean="0"/>
              <a:t>L’analyse de la politique salariale suppose une comparaison dans le temps et dans l’espace </a:t>
            </a:r>
            <a:r>
              <a:rPr lang="fr-FR" dirty="0" err="1" smtClean="0"/>
              <a:t>aﬁn</a:t>
            </a:r>
            <a:r>
              <a:rPr lang="fr-FR" dirty="0" smtClean="0"/>
              <a:t> d’évaluer si les choix opérés sont pertinents. On va notamment s’interroger sur différents aspects de la politique :</a:t>
            </a:r>
          </a:p>
          <a:p>
            <a:pPr>
              <a:buNone/>
            </a:pPr>
            <a:endParaRPr lang="fr-FR" dirty="0" smtClean="0"/>
          </a:p>
          <a:p>
            <a:r>
              <a:rPr lang="fr-FR" b="1" dirty="0" smtClean="0">
                <a:solidFill>
                  <a:schemeClr val="accent2">
                    <a:lumMod val="75000"/>
                  </a:schemeClr>
                </a:solidFill>
              </a:rPr>
              <a:t>Le degré de publicité : </a:t>
            </a:r>
            <a:r>
              <a:rPr lang="fr-FR" dirty="0" smtClean="0"/>
              <a:t>Les salariés sont-ils bien informés ? La communication de notre politique de rémunération est-elle de plus en plus forte ? Quels sont nos outils ? Communiquons-nous plus ou moins que les autres entreprises ?</a:t>
            </a:r>
          </a:p>
          <a:p>
            <a:pPr>
              <a:buNone/>
            </a:pPr>
            <a:endParaRPr lang="fr-FR" dirty="0" smtClean="0"/>
          </a:p>
          <a:p>
            <a:r>
              <a:rPr lang="fr-FR" dirty="0" smtClean="0"/>
              <a:t> </a:t>
            </a:r>
            <a:r>
              <a:rPr lang="fr-FR" b="1" dirty="0" smtClean="0">
                <a:solidFill>
                  <a:schemeClr val="accent2">
                    <a:lumMod val="75000"/>
                  </a:schemeClr>
                </a:solidFill>
              </a:rPr>
              <a:t>Le degré de négociation : </a:t>
            </a:r>
            <a:r>
              <a:rPr lang="fr-FR" dirty="0" smtClean="0"/>
              <a:t>Quel est le périmètre de négociation en termes de rémunération ? Les </a:t>
            </a:r>
          </a:p>
          <a:p>
            <a:pPr>
              <a:buNone/>
            </a:pPr>
            <a:r>
              <a:rPr lang="fr-FR" dirty="0" smtClean="0"/>
              <a:t>   négociations sont-elles sereines ?</a:t>
            </a:r>
          </a:p>
          <a:p>
            <a:pPr>
              <a:buNone/>
            </a:pPr>
            <a:endParaRPr lang="fr-FR"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714356"/>
            <a:ext cx="8329642" cy="5759596"/>
          </a:xfrm>
        </p:spPr>
        <p:txBody>
          <a:bodyPr>
            <a:normAutofit lnSpcReduction="10000"/>
          </a:bodyPr>
          <a:lstStyle/>
          <a:p>
            <a:r>
              <a:rPr lang="fr-FR" sz="2200" b="1" dirty="0" smtClean="0">
                <a:solidFill>
                  <a:schemeClr val="accent2">
                    <a:lumMod val="75000"/>
                  </a:schemeClr>
                </a:solidFill>
              </a:rPr>
              <a:t>Le degré de différenciation : </a:t>
            </a:r>
            <a:r>
              <a:rPr lang="fr-FR" dirty="0" smtClean="0"/>
              <a:t>Existe-t-il une forte différenciation des salaires entre les individus ? Tendons-nous vers une individualisation ? À quel rythme ?</a:t>
            </a:r>
          </a:p>
          <a:p>
            <a:pPr>
              <a:buNone/>
            </a:pPr>
            <a:endParaRPr lang="fr-FR" dirty="0" smtClean="0"/>
          </a:p>
          <a:p>
            <a:r>
              <a:rPr lang="fr-FR" sz="2200" b="1" dirty="0" smtClean="0">
                <a:solidFill>
                  <a:schemeClr val="accent2">
                    <a:lumMod val="75000"/>
                  </a:schemeClr>
                </a:solidFill>
              </a:rPr>
              <a:t>Le degré de centralisation : </a:t>
            </a:r>
            <a:r>
              <a:rPr lang="fr-FR" dirty="0" smtClean="0"/>
              <a:t>Les décisions en termes de rémunération sont-elles très centralisées ? Les managers ont-ils plus ou moins de marge de manœuvre que par le passé ?</a:t>
            </a:r>
          </a:p>
          <a:p>
            <a:pPr>
              <a:buNone/>
            </a:pPr>
            <a:endParaRPr lang="fr-FR" dirty="0" smtClean="0"/>
          </a:p>
          <a:p>
            <a:r>
              <a:rPr lang="fr-FR" sz="2200" b="1" dirty="0" smtClean="0">
                <a:solidFill>
                  <a:schemeClr val="accent2">
                    <a:lumMod val="75000"/>
                  </a:schemeClr>
                </a:solidFill>
              </a:rPr>
              <a:t>Le degré d’imitation : </a:t>
            </a:r>
            <a:r>
              <a:rPr lang="fr-FR" dirty="0" smtClean="0"/>
              <a:t>Proposons-nous des outils innovants ou avons-nous une démarche d’imitation ? Essayons-nous de mettre en place de nouveaux périphériques de rémunération pour satisfaire les attentes des collaborateurs ?</a:t>
            </a:r>
          </a:p>
          <a:p>
            <a:endParaRPr lang="fr-FR"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smtClean="0">
                <a:solidFill>
                  <a:srgbClr val="FF0000"/>
                </a:solidFill>
              </a:rPr>
              <a:t>Gestion de la masse salariale </a:t>
            </a:r>
            <a:endParaRPr lang="fr-FR" b="1" dirty="0">
              <a:solidFill>
                <a:srgbClr val="FF0000"/>
              </a:solidFill>
            </a:endParaRPr>
          </a:p>
        </p:txBody>
      </p:sp>
      <p:sp>
        <p:nvSpPr>
          <p:cNvPr id="3" name="Espace réservé du contenu 2"/>
          <p:cNvSpPr>
            <a:spLocks noGrp="1"/>
          </p:cNvSpPr>
          <p:nvPr>
            <p:ph sz="quarter" idx="1"/>
          </p:nvPr>
        </p:nvSpPr>
        <p:spPr/>
        <p:txBody>
          <a:bodyPr/>
          <a:lstStyle/>
          <a:p>
            <a:pPr>
              <a:buNone/>
            </a:pPr>
            <a:r>
              <a:rPr lang="fr-FR" dirty="0" smtClean="0"/>
              <a:t>La masse salariale peut être définie au sens strict ou au sens large.</a:t>
            </a:r>
          </a:p>
          <a:p>
            <a:pPr>
              <a:buNone/>
            </a:pPr>
            <a:r>
              <a:rPr lang="fr-FR" b="1" dirty="0" smtClean="0"/>
              <a:t>Au sens strict: </a:t>
            </a:r>
            <a:r>
              <a:rPr lang="fr-FR" dirty="0" smtClean="0"/>
              <a:t>c’est la conception consacrée par la logique comptable qui la définit comme la sommes des rémunérations et des charges sociales supportées par l’entreprise au cours d’une année.</a:t>
            </a:r>
          </a:p>
          <a:p>
            <a:pPr>
              <a:buNone/>
            </a:pPr>
            <a:r>
              <a:rPr lang="fr-FR" b="1" dirty="0" smtClean="0"/>
              <a:t>Au sens large: </a:t>
            </a:r>
            <a:r>
              <a:rPr lang="fr-FR" dirty="0" smtClean="0"/>
              <a:t>c’est l’ensemble des coûts de main d’œuvre et de la fonction du personnel </a:t>
            </a:r>
            <a:endParaRPr lang="fr-FR"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Facteurs de variation de la masse salariale</a:t>
            </a:r>
            <a:endParaRPr lang="fr-FR" dirty="0"/>
          </a:p>
        </p:txBody>
      </p:sp>
      <p:sp>
        <p:nvSpPr>
          <p:cNvPr id="3" name="Espace réservé du contenu 2"/>
          <p:cNvSpPr>
            <a:spLocks noGrp="1"/>
          </p:cNvSpPr>
          <p:nvPr>
            <p:ph sz="quarter" idx="1"/>
          </p:nvPr>
        </p:nvSpPr>
        <p:spPr/>
        <p:txBody>
          <a:bodyPr/>
          <a:lstStyle/>
          <a:p>
            <a:pPr>
              <a:buNone/>
            </a:pPr>
            <a:r>
              <a:rPr lang="fr-FR" dirty="0" smtClean="0"/>
              <a:t>Les facteurs de variation de la masse salariale résulte soit de décisions de l’entreprise  soit des contraintes à intégrer ex (hausse du SMIG) ou encore d’effets d’inertie </a:t>
            </a:r>
          </a:p>
          <a:p>
            <a:pPr>
              <a:buNone/>
            </a:pPr>
            <a:r>
              <a:rPr lang="fr-FR" dirty="0" smtClean="0"/>
              <a:t>Parmi ces facteurs : </a:t>
            </a:r>
          </a:p>
          <a:p>
            <a:pPr>
              <a:buNone/>
            </a:pPr>
            <a:r>
              <a:rPr lang="fr-FR" dirty="0" smtClean="0"/>
              <a:t>L’effet de masse,</a:t>
            </a:r>
          </a:p>
          <a:p>
            <a:pPr>
              <a:buNone/>
            </a:pPr>
            <a:r>
              <a:rPr lang="fr-FR" dirty="0" smtClean="0"/>
              <a:t>L’effet de structure,</a:t>
            </a:r>
          </a:p>
          <a:p>
            <a:pPr>
              <a:buNone/>
            </a:pPr>
            <a:r>
              <a:rPr lang="fr-FR" dirty="0" smtClean="0"/>
              <a:t>L’effet GVT</a:t>
            </a:r>
          </a:p>
          <a:p>
            <a:pPr>
              <a:buNone/>
            </a:pPr>
            <a:r>
              <a:rPr lang="fr-FR" dirty="0" smtClean="0"/>
              <a:t>L’effet NORIA</a:t>
            </a:r>
          </a:p>
          <a:p>
            <a:pPr>
              <a:buNone/>
            </a:pPr>
            <a:r>
              <a:rPr lang="fr-FR" dirty="0" smtClean="0"/>
              <a:t>L’effet de report </a:t>
            </a:r>
          </a:p>
          <a:p>
            <a:pPr>
              <a:buNone/>
            </a:pPr>
            <a:endParaRPr lang="fr-FR"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796908"/>
          </a:xfrm>
        </p:spPr>
        <p:txBody>
          <a:bodyPr/>
          <a:lstStyle/>
          <a:p>
            <a:r>
              <a:rPr lang="fr-FR" b="1" dirty="0" smtClean="0">
                <a:solidFill>
                  <a:srgbClr val="FF0000"/>
                </a:solidFill>
              </a:rPr>
              <a:t>Analyser la masse salariale</a:t>
            </a:r>
            <a:endParaRPr lang="fr-FR" b="1" dirty="0">
              <a:solidFill>
                <a:srgbClr val="FF0000"/>
              </a:solidFill>
            </a:endParaRPr>
          </a:p>
        </p:txBody>
      </p:sp>
      <p:sp>
        <p:nvSpPr>
          <p:cNvPr id="3" name="Espace réservé du contenu 2"/>
          <p:cNvSpPr>
            <a:spLocks noGrp="1"/>
          </p:cNvSpPr>
          <p:nvPr>
            <p:ph sz="quarter" idx="1"/>
          </p:nvPr>
        </p:nvSpPr>
        <p:spPr>
          <a:xfrm>
            <a:off x="457200" y="1600200"/>
            <a:ext cx="8258204" cy="4873752"/>
          </a:xfrm>
        </p:spPr>
        <p:txBody>
          <a:bodyPr>
            <a:normAutofit fontScale="92500" lnSpcReduction="20000"/>
          </a:bodyPr>
          <a:lstStyle/>
          <a:p>
            <a:r>
              <a:rPr lang="fr-FR" b="1" dirty="0" smtClean="0">
                <a:solidFill>
                  <a:srgbClr val="0070C0"/>
                </a:solidFill>
              </a:rPr>
              <a:t>L’évolution en niveau ; </a:t>
            </a:r>
            <a:r>
              <a:rPr lang="fr-FR" dirty="0" smtClean="0"/>
              <a:t>représente la variation du salaire mensuel d’une personne ou du salaire moyen d’un groupe de personnes sur une période généralement de 12 mois.</a:t>
            </a:r>
          </a:p>
          <a:p>
            <a:pPr>
              <a:buNone/>
            </a:pPr>
            <a:endParaRPr lang="fr-FR" b="1" dirty="0" smtClean="0">
              <a:solidFill>
                <a:srgbClr val="0070C0"/>
              </a:solidFill>
            </a:endParaRPr>
          </a:p>
          <a:p>
            <a:pPr>
              <a:buNone/>
            </a:pPr>
            <a:r>
              <a:rPr lang="fr-FR" dirty="0" smtClean="0"/>
              <a:t>L’évolution en niveau correspond au pourcentage d’évolution du niveau (montant) de rémunération entre deux dates données.</a:t>
            </a:r>
          </a:p>
          <a:p>
            <a:pPr>
              <a:buNone/>
            </a:pPr>
            <a:endParaRPr lang="fr-FR" dirty="0" smtClean="0"/>
          </a:p>
          <a:p>
            <a:pPr>
              <a:buNone/>
            </a:pPr>
            <a:r>
              <a:rPr lang="fr-FR" b="1" dirty="0" smtClean="0"/>
              <a:t>Effet niveau</a:t>
            </a:r>
            <a:r>
              <a:rPr lang="fr-FR" dirty="0" smtClean="0"/>
              <a:t> = </a:t>
            </a:r>
            <a:r>
              <a:rPr lang="fr-FR" u="sng" dirty="0" smtClean="0"/>
              <a:t>Salaire mois année N+1</a:t>
            </a:r>
            <a:r>
              <a:rPr lang="fr-FR" dirty="0" smtClean="0"/>
              <a:t>       </a:t>
            </a:r>
            <a:r>
              <a:rPr lang="fr-FR" u="sng" dirty="0" smtClean="0"/>
              <a:t/>
            </a:r>
            <a:br>
              <a:rPr lang="fr-FR" u="sng" dirty="0" smtClean="0"/>
            </a:br>
            <a:r>
              <a:rPr lang="fr-FR" dirty="0" smtClean="0"/>
              <a:t>                         Salaire mois année N                       </a:t>
            </a:r>
          </a:p>
          <a:p>
            <a:pPr>
              <a:buNone/>
            </a:pPr>
            <a:endParaRPr lang="fr-FR" dirty="0" smtClean="0"/>
          </a:p>
          <a:p>
            <a:pPr>
              <a:buNone/>
            </a:pPr>
            <a:r>
              <a:rPr lang="fr-FR" b="1" dirty="0" smtClean="0">
                <a:solidFill>
                  <a:srgbClr val="00B050"/>
                </a:solidFill>
              </a:rPr>
              <a:t>Exemple</a:t>
            </a:r>
          </a:p>
          <a:p>
            <a:r>
              <a:rPr lang="fr-FR" dirty="0" smtClean="0"/>
              <a:t>Masse salariale en décembre de l’année N : 5 000 </a:t>
            </a:r>
            <a:r>
              <a:rPr lang="fr-FR" dirty="0" err="1" smtClean="0"/>
              <a:t>000</a:t>
            </a:r>
            <a:r>
              <a:rPr lang="fr-FR" dirty="0" smtClean="0"/>
              <a:t> DH</a:t>
            </a:r>
          </a:p>
          <a:p>
            <a:r>
              <a:rPr lang="fr-FR" dirty="0" smtClean="0"/>
              <a:t>Masse salariale en décembre de l’année N+1 : 5 100 000 DH</a:t>
            </a:r>
          </a:p>
          <a:p>
            <a:r>
              <a:rPr lang="fr-FR" dirty="0" smtClean="0"/>
              <a:t>Évolution en niveau : (5 100 000 / 5 000 </a:t>
            </a:r>
            <a:r>
              <a:rPr lang="fr-FR" dirty="0" err="1" smtClean="0"/>
              <a:t>000</a:t>
            </a:r>
            <a:r>
              <a:rPr lang="fr-FR" dirty="0" smtClean="0"/>
              <a:t>) – 1 = 2 %</a:t>
            </a:r>
          </a:p>
          <a:p>
            <a:endParaRPr lang="fr-FR"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428604"/>
            <a:ext cx="7467600" cy="6045348"/>
          </a:xfrm>
        </p:spPr>
        <p:txBody>
          <a:bodyPr/>
          <a:lstStyle/>
          <a:p>
            <a:endParaRPr lang="fr-FR" b="1" dirty="0" smtClean="0">
              <a:solidFill>
                <a:srgbClr val="0070C0"/>
              </a:solidFill>
            </a:endParaRPr>
          </a:p>
          <a:p>
            <a:endParaRPr lang="fr-FR" b="1" dirty="0" smtClean="0">
              <a:solidFill>
                <a:srgbClr val="0070C0"/>
              </a:solidFill>
            </a:endParaRPr>
          </a:p>
          <a:p>
            <a:r>
              <a:rPr lang="fr-FR" b="1" dirty="0" smtClean="0">
                <a:solidFill>
                  <a:srgbClr val="0070C0"/>
                </a:solidFill>
              </a:rPr>
              <a:t>L’évolution en masse : </a:t>
            </a:r>
            <a:r>
              <a:rPr lang="fr-FR" dirty="0" smtClean="0"/>
              <a:t>représente le rapport entre la masse salariale prévisionnelle de l’année suivante (N+1) par rapport à la masse salariale de l’année N (année en cours) sans augmentation.</a:t>
            </a:r>
            <a:endParaRPr lang="fr-FR" b="1" dirty="0" smtClean="0">
              <a:solidFill>
                <a:srgbClr val="0070C0"/>
              </a:solidFill>
            </a:endParaRPr>
          </a:p>
          <a:p>
            <a:pPr>
              <a:buNone/>
            </a:pPr>
            <a:endParaRPr lang="fr-FR" dirty="0" smtClean="0"/>
          </a:p>
          <a:p>
            <a:pPr>
              <a:buNone/>
            </a:pPr>
            <a:r>
              <a:rPr lang="fr-FR" dirty="0" smtClean="0"/>
              <a:t>L’évolution en masse correspond au pourcentage d’évolution des sommes des rémunérations sur deux périodes données.</a:t>
            </a:r>
          </a:p>
          <a:p>
            <a:pPr>
              <a:buNone/>
            </a:pPr>
            <a:endParaRPr lang="fr-FR" dirty="0" smtClean="0"/>
          </a:p>
          <a:p>
            <a:pPr>
              <a:buNone/>
            </a:pPr>
            <a:r>
              <a:rPr lang="fr-FR" b="1" dirty="0" smtClean="0"/>
              <a:t>Effet masse</a:t>
            </a:r>
            <a:r>
              <a:rPr lang="fr-FR" dirty="0" smtClean="0"/>
              <a:t> =</a:t>
            </a:r>
            <a:r>
              <a:rPr lang="fr-FR" u="sng" dirty="0" smtClean="0"/>
              <a:t>     Salaires annuels année N+1</a:t>
            </a:r>
            <a:br>
              <a:rPr lang="fr-FR" u="sng" dirty="0" smtClean="0"/>
            </a:br>
            <a:r>
              <a:rPr lang="fr-FR" dirty="0" smtClean="0"/>
              <a:t>                             Salaires décembre N x 12</a:t>
            </a:r>
          </a:p>
          <a:p>
            <a:endParaRPr lang="fr-FR"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0" y="0"/>
            <a:ext cx="9144000" cy="6858000"/>
          </a:xfrm>
        </p:spPr>
        <p:txBody>
          <a:bodyPr/>
          <a:lstStyle/>
          <a:p>
            <a:endParaRPr lang="fr-FR" sz="2800" b="1" dirty="0" smtClean="0">
              <a:solidFill>
                <a:srgbClr val="0070C0"/>
              </a:solidFill>
            </a:endParaRPr>
          </a:p>
          <a:p>
            <a:endParaRPr lang="fr-FR" sz="2800" b="1" dirty="0" smtClean="0">
              <a:solidFill>
                <a:srgbClr val="0070C0"/>
              </a:solidFill>
            </a:endParaRPr>
          </a:p>
          <a:p>
            <a:r>
              <a:rPr lang="fr-FR" sz="2800" b="1" dirty="0" smtClean="0">
                <a:solidFill>
                  <a:srgbClr val="0070C0"/>
                </a:solidFill>
              </a:rPr>
              <a:t>L’effet Noria</a:t>
            </a:r>
          </a:p>
          <a:p>
            <a:pPr>
              <a:buNone/>
            </a:pPr>
            <a:r>
              <a:rPr lang="fr-FR" sz="2800" dirty="0" smtClean="0"/>
              <a:t>L’effet Noria mesure l’effet du remplacement d’un salarié ancien par un plus jeune dont la rémunération sera inférieure. (ex départ en retraite)</a:t>
            </a:r>
          </a:p>
          <a:p>
            <a:pPr>
              <a:buNone/>
            </a:pPr>
            <a:endParaRPr lang="fr-FR" sz="2800" dirty="0" smtClean="0"/>
          </a:p>
          <a:p>
            <a:r>
              <a:rPr lang="fr-FR" sz="2800" b="1" dirty="0" smtClean="0">
                <a:solidFill>
                  <a:srgbClr val="0070C0"/>
                </a:solidFill>
              </a:rPr>
              <a:t>L’effet de structure</a:t>
            </a:r>
          </a:p>
          <a:p>
            <a:pPr>
              <a:buNone/>
            </a:pPr>
            <a:r>
              <a:rPr lang="fr-FR" sz="2800" dirty="0" smtClean="0"/>
              <a:t>L’effet de structure mesure l’effet du changement de la répartition de la population sur la masse salariale. (ex promotion)</a:t>
            </a:r>
          </a:p>
          <a:p>
            <a:pPr>
              <a:buNone/>
            </a:pPr>
            <a:endParaRPr lang="fr-FR"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214282" y="214290"/>
            <a:ext cx="8715436" cy="6259662"/>
          </a:xfrm>
        </p:spPr>
        <p:txBody>
          <a:bodyPr/>
          <a:lstStyle/>
          <a:p>
            <a:r>
              <a:rPr lang="fr-FR" b="1" dirty="0" smtClean="0">
                <a:solidFill>
                  <a:srgbClr val="0070C0"/>
                </a:solidFill>
              </a:rPr>
              <a:t>L’analyse «GVT»</a:t>
            </a:r>
          </a:p>
          <a:p>
            <a:pPr>
              <a:buNone/>
            </a:pPr>
            <a:r>
              <a:rPr lang="fr-FR" dirty="0" smtClean="0"/>
              <a:t>L’analyse « GVT » permet d’approfondir les constatations qui peuvent être opérées en se focalisant sur la recherche des causes de l’augmentation de la masse salariale. Il s’agit d’une démarche de compréhension basée sur l’utilisation de trois critères d’évolution.</a:t>
            </a:r>
          </a:p>
          <a:p>
            <a:pPr>
              <a:buNone/>
            </a:pPr>
            <a:endParaRPr lang="fr-FR" dirty="0" smtClean="0"/>
          </a:p>
          <a:p>
            <a:pPr>
              <a:buNone/>
            </a:pPr>
            <a:r>
              <a:rPr lang="fr-FR" b="1" dirty="0" smtClean="0">
                <a:solidFill>
                  <a:schemeClr val="accent3"/>
                </a:solidFill>
              </a:rPr>
              <a:t>Glissement</a:t>
            </a:r>
          </a:p>
          <a:p>
            <a:pPr>
              <a:buNone/>
            </a:pPr>
            <a:r>
              <a:rPr lang="fr-FR" dirty="0" smtClean="0"/>
              <a:t>Le glissement correspond à l’effet des augmentations individuelles accordées aux salariés pour récompenser la qualité du travail fourni et l’implication. Il ne s’agit donc pas de promotions ou de mobilité verticale qui se traduiraient par une évolution ou un déplacement dans la grille de </a:t>
            </a:r>
            <a:r>
              <a:rPr lang="fr-FR" dirty="0" err="1" smtClean="0"/>
              <a:t>classiﬁcation</a:t>
            </a:r>
            <a:r>
              <a:rPr lang="fr-FR" dirty="0" smtClean="0"/>
              <a:t>.</a:t>
            </a:r>
          </a:p>
          <a:p>
            <a:pPr>
              <a:buNone/>
            </a:pPr>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500034" y="928670"/>
            <a:ext cx="7467600" cy="4873752"/>
          </a:xfrm>
        </p:spPr>
        <p:txBody>
          <a:bodyPr/>
          <a:lstStyle/>
          <a:p>
            <a:pPr>
              <a:buFont typeface="Courier New" pitchFamily="49" charset="0"/>
              <a:buChar char="o"/>
            </a:pPr>
            <a:r>
              <a:rPr lang="fr-FR" dirty="0" smtClean="0"/>
              <a:t>La rémunération occupe une place centrale dans la gestion des ressources humaines au sein des organisations, elle permet d’attirer les meilleurs profils, motiver, retenir et préserver les collaborateurs </a:t>
            </a:r>
          </a:p>
          <a:p>
            <a:pPr>
              <a:buNone/>
            </a:pPr>
            <a:endParaRPr lang="fr-FR" dirty="0" smtClean="0"/>
          </a:p>
          <a:p>
            <a:r>
              <a:rPr lang="fr-FR" dirty="0" smtClean="0"/>
              <a:t>Elle constitue un atout concurrentiel pour faire face à la compétitivité (rareté de la main d’œuvre qualifié dans certain secteur, faire face à la complexité de l’environnement et constitue une principale source de motivation et de satisfaction pour les employés)</a:t>
            </a:r>
          </a:p>
          <a:p>
            <a:endParaRPr lang="fr-FR" dirty="0"/>
          </a:p>
        </p:txBody>
      </p:sp>
      <p:pic>
        <p:nvPicPr>
          <p:cNvPr id="1026" name="Picture 2" descr="C:\Users\Meryem\Desktop\image46.jpg"/>
          <p:cNvPicPr>
            <a:picLocks noChangeAspect="1" noChangeArrowheads="1"/>
          </p:cNvPicPr>
          <p:nvPr/>
        </p:nvPicPr>
        <p:blipFill>
          <a:blip r:embed="rId2"/>
          <a:srcRect/>
          <a:stretch>
            <a:fillRect/>
          </a:stretch>
        </p:blipFill>
        <p:spPr bwMode="auto">
          <a:xfrm>
            <a:off x="6215074" y="5357826"/>
            <a:ext cx="2714644" cy="1500174"/>
          </a:xfrm>
          <a:prstGeom prst="rect">
            <a:avLst/>
          </a:prstGeom>
          <a:noFill/>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0" y="285728"/>
            <a:ext cx="8858280" cy="6188224"/>
          </a:xfrm>
        </p:spPr>
        <p:txBody>
          <a:bodyPr>
            <a:normAutofit lnSpcReduction="10000"/>
          </a:bodyPr>
          <a:lstStyle/>
          <a:p>
            <a:pPr>
              <a:buNone/>
            </a:pPr>
            <a:r>
              <a:rPr lang="fr-FR" b="1" dirty="0" smtClean="0">
                <a:solidFill>
                  <a:schemeClr val="accent3"/>
                </a:solidFill>
              </a:rPr>
              <a:t>Vieillissement</a:t>
            </a:r>
          </a:p>
          <a:p>
            <a:pPr>
              <a:buNone/>
            </a:pPr>
            <a:r>
              <a:rPr lang="fr-FR" dirty="0" smtClean="0"/>
              <a:t>Le vieillissement est lié à l’augmentation de la masse salariale sur la base de primes d’ancienneté ou de l’évolution automatique dans la grille de </a:t>
            </a:r>
            <a:r>
              <a:rPr lang="fr-FR" dirty="0" err="1" smtClean="0"/>
              <a:t>classiﬁcation</a:t>
            </a:r>
            <a:r>
              <a:rPr lang="fr-FR" dirty="0" smtClean="0"/>
              <a:t> (notamment lorsque l’entreprise adopte une grille de type fonction publique aménagée).</a:t>
            </a:r>
          </a:p>
          <a:p>
            <a:pPr>
              <a:buNone/>
            </a:pPr>
            <a:endParaRPr lang="fr-FR" dirty="0" smtClean="0"/>
          </a:p>
          <a:p>
            <a:pPr>
              <a:buNone/>
            </a:pPr>
            <a:r>
              <a:rPr lang="fr-FR" b="1" dirty="0" smtClean="0">
                <a:solidFill>
                  <a:schemeClr val="accent3"/>
                </a:solidFill>
              </a:rPr>
              <a:t>Technicité</a:t>
            </a:r>
          </a:p>
          <a:p>
            <a:pPr>
              <a:buNone/>
            </a:pPr>
            <a:r>
              <a:rPr lang="fr-FR" dirty="0" smtClean="0"/>
              <a:t>La technicité rend compte d’une promotion du salarié qui se traduit par une évolution dans la grille de </a:t>
            </a:r>
            <a:r>
              <a:rPr lang="fr-FR" dirty="0" err="1" smtClean="0"/>
              <a:t>classiﬁcation</a:t>
            </a:r>
            <a:r>
              <a:rPr lang="fr-FR" dirty="0" smtClean="0"/>
              <a:t> et qui donne donc accès à des </a:t>
            </a:r>
            <a:r>
              <a:rPr lang="fr-FR" dirty="0" err="1" smtClean="0"/>
              <a:t>coefﬁcients</a:t>
            </a:r>
            <a:r>
              <a:rPr lang="fr-FR" dirty="0" smtClean="0"/>
              <a:t> de rémunération supérieurs. Elle est le signe que l’entreprise se dote de </a:t>
            </a:r>
            <a:r>
              <a:rPr lang="fr-FR" dirty="0" err="1" smtClean="0"/>
              <a:t>qualiﬁcations</a:t>
            </a:r>
            <a:r>
              <a:rPr lang="fr-FR" dirty="0" smtClean="0"/>
              <a:t> de plus en plus élevées.</a:t>
            </a:r>
          </a:p>
          <a:p>
            <a:pPr>
              <a:buNone/>
            </a:pPr>
            <a:r>
              <a:rPr lang="fr-FR" dirty="0" smtClean="0"/>
              <a:t>     Les augmentations liées à la technicité sont le résultat de décisions de promotion dans l’entreprise. Ces augmentations sont donc dans une certaine mesure maîtrisables.</a:t>
            </a:r>
          </a:p>
          <a:p>
            <a:pPr>
              <a:buNone/>
            </a:pPr>
            <a:endParaRPr lang="fr-FR" dirty="0" smtClean="0"/>
          </a:p>
          <a:p>
            <a:pPr>
              <a:buNone/>
            </a:pPr>
            <a:endParaRPr lang="fr-FR" dirty="0" smtClean="0"/>
          </a:p>
          <a:p>
            <a:pPr>
              <a:buNone/>
            </a:pPr>
            <a:endParaRPr lang="fr-FR" dirty="0" smtClean="0"/>
          </a:p>
          <a:p>
            <a:endParaRPr lang="fr-FR"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La rémunération au cœur des relations managériales</a:t>
            </a:r>
            <a:r>
              <a:rPr lang="fr-FR" dirty="0" smtClean="0"/>
              <a:t/>
            </a:r>
            <a:br>
              <a:rPr lang="fr-FR" dirty="0" smtClean="0"/>
            </a:br>
            <a:endParaRPr lang="fr-FR" dirty="0"/>
          </a:p>
        </p:txBody>
      </p:sp>
      <p:sp>
        <p:nvSpPr>
          <p:cNvPr id="3" name="Espace réservé du contenu 2"/>
          <p:cNvSpPr>
            <a:spLocks noGrp="1"/>
          </p:cNvSpPr>
          <p:nvPr>
            <p:ph sz="quarter" idx="1"/>
          </p:nvPr>
        </p:nvSpPr>
        <p:spPr>
          <a:xfrm>
            <a:off x="428596" y="1214422"/>
            <a:ext cx="8429684" cy="5429288"/>
          </a:xfrm>
        </p:spPr>
        <p:txBody>
          <a:bodyPr>
            <a:normAutofit fontScale="85000" lnSpcReduction="20000"/>
          </a:bodyPr>
          <a:lstStyle/>
          <a:p>
            <a:r>
              <a:rPr lang="fr-FR" b="1" dirty="0" smtClean="0">
                <a:solidFill>
                  <a:srgbClr val="0070C0"/>
                </a:solidFill>
              </a:rPr>
              <a:t>La rémunération comme facteur de motivation</a:t>
            </a:r>
          </a:p>
          <a:p>
            <a:pPr>
              <a:buNone/>
            </a:pPr>
            <a:endParaRPr lang="fr-FR" dirty="0" smtClean="0"/>
          </a:p>
          <a:p>
            <a:pPr>
              <a:buNone/>
            </a:pPr>
            <a:r>
              <a:rPr lang="fr-FR" sz="2600" dirty="0" smtClean="0"/>
              <a:t>La question de la rémunération est un élément qui apparaît en </a:t>
            </a:r>
            <a:r>
              <a:rPr lang="fr-FR" sz="2600" dirty="0" err="1" smtClean="0"/>
              <a:t>ﬁligrane</a:t>
            </a:r>
            <a:r>
              <a:rPr lang="fr-FR" sz="2600" dirty="0" smtClean="0"/>
              <a:t> des approches fondatrices de la notion de motivation en management </a:t>
            </a:r>
          </a:p>
          <a:p>
            <a:endParaRPr lang="fr-FR" sz="2600" dirty="0" smtClean="0"/>
          </a:p>
          <a:p>
            <a:pPr>
              <a:buNone/>
            </a:pPr>
            <a:r>
              <a:rPr lang="fr-FR" sz="2600" dirty="0" smtClean="0"/>
              <a:t>Pour </a:t>
            </a:r>
            <a:r>
              <a:rPr lang="fr-FR" sz="2600" b="1" dirty="0" smtClean="0"/>
              <a:t>Taylor</a:t>
            </a:r>
            <a:r>
              <a:rPr lang="fr-FR" sz="2600" dirty="0" smtClean="0"/>
              <a:t>, l’individu a un rapport instrumental au travail et le salaire est sa préoccupation principale, ce que remet en question </a:t>
            </a:r>
            <a:r>
              <a:rPr lang="fr-FR" sz="2600" b="1" dirty="0" smtClean="0"/>
              <a:t>Mayo</a:t>
            </a:r>
            <a:r>
              <a:rPr lang="fr-FR" sz="2600" dirty="0" smtClean="0"/>
              <a:t> en introduisant la dimension affective de l’homme au travail. </a:t>
            </a:r>
          </a:p>
          <a:p>
            <a:pPr>
              <a:buNone/>
            </a:pPr>
            <a:endParaRPr lang="fr-FR" sz="2600" dirty="0" smtClean="0"/>
          </a:p>
          <a:p>
            <a:pPr>
              <a:buNone/>
            </a:pPr>
            <a:r>
              <a:rPr lang="fr-FR" sz="2600" b="1" dirty="0" err="1" smtClean="0"/>
              <a:t>Maslow</a:t>
            </a:r>
            <a:r>
              <a:rPr lang="fr-FR" sz="2600" b="1" dirty="0" smtClean="0"/>
              <a:t> </a:t>
            </a:r>
            <a:r>
              <a:rPr lang="fr-FR" sz="2600" dirty="0" smtClean="0"/>
              <a:t>avance l’importance des besoins autres que physiologiques, soulignant lui aussi la nécessité de penser la </a:t>
            </a:r>
          </a:p>
          <a:p>
            <a:pPr>
              <a:buNone/>
            </a:pPr>
            <a:r>
              <a:rPr lang="fr-FR" sz="2600" dirty="0" smtClean="0"/>
              <a:t>      motivation au-delà de la rémunération. </a:t>
            </a:r>
          </a:p>
          <a:p>
            <a:pPr>
              <a:buNone/>
            </a:pPr>
            <a:endParaRPr lang="fr-FR" sz="2600" dirty="0" smtClean="0"/>
          </a:p>
          <a:p>
            <a:pPr>
              <a:buNone/>
            </a:pPr>
            <a:r>
              <a:rPr lang="fr-FR" sz="2600" b="1" dirty="0" smtClean="0"/>
              <a:t>Herzberg</a:t>
            </a:r>
            <a:r>
              <a:rPr lang="fr-FR" sz="2600" dirty="0" smtClean="0"/>
              <a:t> considère quant à lui que la rémunération ne peut être qu’un facteur d’insatisfaction et non de satisfaction</a:t>
            </a:r>
          </a:p>
          <a:p>
            <a:pPr>
              <a:buNone/>
            </a:pPr>
            <a:endParaRPr lang="fr-FR"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654032"/>
          </a:xfrm>
        </p:spPr>
        <p:txBody>
          <a:bodyPr/>
          <a:lstStyle/>
          <a:p>
            <a:r>
              <a:rPr lang="fr-FR" b="1" dirty="0" smtClean="0">
                <a:solidFill>
                  <a:srgbClr val="0070C0"/>
                </a:solidFill>
              </a:rPr>
              <a:t>La théorie des attentes de Vroom</a:t>
            </a:r>
            <a:endParaRPr lang="fr-FR" b="1" dirty="0">
              <a:solidFill>
                <a:srgbClr val="0070C0"/>
              </a:solidFill>
            </a:endParaRPr>
          </a:p>
        </p:txBody>
      </p:sp>
      <p:sp>
        <p:nvSpPr>
          <p:cNvPr id="3" name="Espace réservé du contenu 2"/>
          <p:cNvSpPr>
            <a:spLocks noGrp="1"/>
          </p:cNvSpPr>
          <p:nvPr>
            <p:ph sz="quarter" idx="1"/>
          </p:nvPr>
        </p:nvSpPr>
        <p:spPr>
          <a:xfrm>
            <a:off x="457200" y="1071546"/>
            <a:ext cx="7467600" cy="5402406"/>
          </a:xfrm>
        </p:spPr>
        <p:txBody>
          <a:bodyPr/>
          <a:lstStyle/>
          <a:p>
            <a:pPr>
              <a:buNone/>
            </a:pPr>
            <a:endParaRPr lang="fr-FR" dirty="0" smtClean="0"/>
          </a:p>
          <a:p>
            <a:pPr>
              <a:buNone/>
            </a:pPr>
            <a:r>
              <a:rPr lang="fr-FR" dirty="0" smtClean="0"/>
              <a:t>Parmi les outils mobilisés pour comprendre la motivation au travail, et notamment le rôle joué par la rémunération, la théorie des attentes (ou théorie « VIE ») de Vroom apporte un éclairage intéressant. La motivation serait le résultat des </a:t>
            </a:r>
          </a:p>
          <a:p>
            <a:pPr>
              <a:buNone/>
            </a:pPr>
            <a:r>
              <a:rPr lang="fr-FR" dirty="0" smtClean="0"/>
              <a:t>    facteurs combinés de valence, instrumentalité et expectation :</a:t>
            </a:r>
          </a:p>
          <a:p>
            <a:pPr>
              <a:buNone/>
            </a:pPr>
            <a:endParaRPr lang="fr-FR" dirty="0" smtClean="0"/>
          </a:p>
          <a:p>
            <a:pPr>
              <a:buNone/>
            </a:pPr>
            <a:endParaRPr lang="fr-FR" dirty="0"/>
          </a:p>
        </p:txBody>
      </p:sp>
      <p:sp>
        <p:nvSpPr>
          <p:cNvPr id="5" name="Rectangle 4"/>
          <p:cNvSpPr/>
          <p:nvPr/>
        </p:nvSpPr>
        <p:spPr>
          <a:xfrm>
            <a:off x="428596" y="4643446"/>
            <a:ext cx="1500198" cy="571504"/>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t>Motivation </a:t>
            </a:r>
            <a:endParaRPr lang="fr-FR" b="1" dirty="0"/>
          </a:p>
        </p:txBody>
      </p:sp>
      <p:sp>
        <p:nvSpPr>
          <p:cNvPr id="6" name="Rectangle 5"/>
          <p:cNvSpPr/>
          <p:nvPr/>
        </p:nvSpPr>
        <p:spPr>
          <a:xfrm>
            <a:off x="2571736" y="4643446"/>
            <a:ext cx="1143008" cy="571504"/>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t>Valence </a:t>
            </a:r>
          </a:p>
        </p:txBody>
      </p:sp>
      <p:sp>
        <p:nvSpPr>
          <p:cNvPr id="7" name="Rectangle 6"/>
          <p:cNvSpPr/>
          <p:nvPr/>
        </p:nvSpPr>
        <p:spPr>
          <a:xfrm>
            <a:off x="4500562" y="4643446"/>
            <a:ext cx="2071702" cy="571504"/>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t>Instrumentalité </a:t>
            </a:r>
          </a:p>
        </p:txBody>
      </p:sp>
      <p:sp>
        <p:nvSpPr>
          <p:cNvPr id="8" name="Rectangle 7"/>
          <p:cNvSpPr/>
          <p:nvPr/>
        </p:nvSpPr>
        <p:spPr>
          <a:xfrm>
            <a:off x="7286644" y="4643446"/>
            <a:ext cx="1643074" cy="571504"/>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t>Expectation  </a:t>
            </a:r>
          </a:p>
        </p:txBody>
      </p:sp>
      <p:sp>
        <p:nvSpPr>
          <p:cNvPr id="9" name="Égal 8"/>
          <p:cNvSpPr/>
          <p:nvPr/>
        </p:nvSpPr>
        <p:spPr>
          <a:xfrm>
            <a:off x="2000232" y="4857760"/>
            <a:ext cx="500066" cy="214314"/>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0" name="Multiplier 9"/>
          <p:cNvSpPr/>
          <p:nvPr/>
        </p:nvSpPr>
        <p:spPr>
          <a:xfrm>
            <a:off x="3857620" y="4786322"/>
            <a:ext cx="428628" cy="285752"/>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Multiplier 10"/>
          <p:cNvSpPr/>
          <p:nvPr/>
        </p:nvSpPr>
        <p:spPr>
          <a:xfrm>
            <a:off x="6715140" y="4786322"/>
            <a:ext cx="428628" cy="285752"/>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0" y="214290"/>
            <a:ext cx="8858280" cy="6357982"/>
          </a:xfrm>
        </p:spPr>
        <p:txBody>
          <a:bodyPr>
            <a:normAutofit lnSpcReduction="10000"/>
          </a:bodyPr>
          <a:lstStyle/>
          <a:p>
            <a:r>
              <a:rPr lang="fr-FR" b="1" dirty="0" smtClean="0">
                <a:solidFill>
                  <a:srgbClr val="C00000"/>
                </a:solidFill>
              </a:rPr>
              <a:t>La valence</a:t>
            </a:r>
          </a:p>
          <a:p>
            <a:pPr>
              <a:buNone/>
            </a:pPr>
            <a:r>
              <a:rPr lang="fr-FR" dirty="0" smtClean="0"/>
              <a:t>Cette notion renvoie à la valeur effective accordée à une récompense par le salarié. </a:t>
            </a:r>
          </a:p>
          <a:p>
            <a:pPr>
              <a:buNone/>
            </a:pPr>
            <a:r>
              <a:rPr lang="fr-FR" dirty="0" smtClean="0"/>
              <a:t>La motivation sera d’autant plus forte que l’individu exprimera un intérêt fort pour une forme ou une autre de rétribution : quelle valeur accorder aux récompenses </a:t>
            </a:r>
          </a:p>
          <a:p>
            <a:pPr>
              <a:buNone/>
            </a:pPr>
            <a:r>
              <a:rPr lang="fr-FR" dirty="0" smtClean="0"/>
              <a:t>    proposées ? Il s’agit donc pour le manager de comprendre ce que les collaborateurs apprécient et ce pour quoi ils sont prêts à fournir le plus d’efforts.</a:t>
            </a:r>
          </a:p>
          <a:p>
            <a:pPr>
              <a:buNone/>
            </a:pPr>
            <a:endParaRPr lang="fr-FR" dirty="0" smtClean="0"/>
          </a:p>
          <a:p>
            <a:r>
              <a:rPr lang="fr-FR" b="1" dirty="0" smtClean="0">
                <a:solidFill>
                  <a:srgbClr val="C00000"/>
                </a:solidFill>
              </a:rPr>
              <a:t> L’instrumentalité</a:t>
            </a:r>
          </a:p>
          <a:p>
            <a:pPr>
              <a:buNone/>
            </a:pPr>
            <a:r>
              <a:rPr lang="fr-FR" dirty="0" smtClean="0"/>
              <a:t>Les salariés doivent avoir l’assurance qu’ils percevront effectivement ce qui a été convenu. La </a:t>
            </a:r>
            <a:r>
              <a:rPr lang="fr-FR" dirty="0" err="1" smtClean="0"/>
              <a:t>conﬁance</a:t>
            </a:r>
            <a:r>
              <a:rPr lang="fr-FR" dirty="0" smtClean="0"/>
              <a:t> envers la hiérarchie est donc prédominante : vais-je bien obtenir les récompenses promises ? Il convient d’entretenir ce sentiment de </a:t>
            </a:r>
            <a:r>
              <a:rPr lang="fr-FR" dirty="0" err="1" smtClean="0"/>
              <a:t>conﬁance</a:t>
            </a:r>
            <a:r>
              <a:rPr lang="fr-FR" dirty="0" smtClean="0"/>
              <a:t> en s’assurant que ce qui a été promis a été donné et de le faire savoir.</a:t>
            </a:r>
          </a:p>
          <a:p>
            <a:endParaRPr lang="fr-FR"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357158" y="1000108"/>
            <a:ext cx="8215370" cy="4873752"/>
          </a:xfrm>
        </p:spPr>
        <p:txBody>
          <a:bodyPr>
            <a:normAutofit/>
          </a:bodyPr>
          <a:lstStyle/>
          <a:p>
            <a:r>
              <a:rPr lang="fr-FR" b="1" dirty="0" smtClean="0">
                <a:solidFill>
                  <a:srgbClr val="C00000"/>
                </a:solidFill>
              </a:rPr>
              <a:t>L’expectation</a:t>
            </a:r>
          </a:p>
          <a:p>
            <a:pPr>
              <a:buNone/>
            </a:pPr>
            <a:r>
              <a:rPr lang="fr-FR" dirty="0" smtClean="0"/>
              <a:t>La motivation est aussi liée à la perception des salariés de ce qu’ils sont capables d’accomplir. Le manager doit déterminer avec précision le niveau de performance attendu </a:t>
            </a:r>
            <a:r>
              <a:rPr lang="fr-FR" dirty="0" err="1" smtClean="0"/>
              <a:t>aﬁn</a:t>
            </a:r>
            <a:r>
              <a:rPr lang="fr-FR" dirty="0" smtClean="0"/>
              <a:t> qu’il soit perçu comme accessible pour obtenir la récompense. </a:t>
            </a:r>
          </a:p>
          <a:p>
            <a:pPr>
              <a:buNone/>
            </a:pPr>
            <a:endParaRPr lang="fr-FR" dirty="0" smtClean="0"/>
          </a:p>
          <a:p>
            <a:pPr>
              <a:buNone/>
            </a:pPr>
            <a:r>
              <a:rPr lang="fr-FR" dirty="0" smtClean="0"/>
              <a:t>Si ce niveau de performance est trop élevé, il pourra en effet s’avérer démotivant : est-ce possible d’atteindre mes objectifs ? </a:t>
            </a:r>
            <a:r>
              <a:rPr lang="fr-FR" dirty="0" err="1" smtClean="0"/>
              <a:t>Enﬁn</a:t>
            </a:r>
            <a:r>
              <a:rPr lang="fr-FR" dirty="0" smtClean="0"/>
              <a:t>, le manager pourra agir sur la perception des salariés à propos de leurs capacités, notamment en s’appuyant sur la formation.</a:t>
            </a:r>
          </a:p>
          <a:p>
            <a:pPr>
              <a:buNone/>
            </a:pPr>
            <a:endParaRPr lang="fr-FR" dirty="0" smtClean="0"/>
          </a:p>
          <a:p>
            <a:endParaRPr lang="fr-FR"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0070C0"/>
                </a:solidFill>
              </a:rPr>
              <a:t>La théorie de l’équité d’Adams</a:t>
            </a:r>
            <a:r>
              <a:rPr lang="fr-FR" dirty="0" smtClean="0"/>
              <a:t/>
            </a:r>
            <a:br>
              <a:rPr lang="fr-FR" dirty="0" smtClean="0"/>
            </a:br>
            <a:endParaRPr lang="fr-FR" dirty="0"/>
          </a:p>
        </p:txBody>
      </p:sp>
      <p:sp>
        <p:nvSpPr>
          <p:cNvPr id="3" name="Espace réservé du contenu 2"/>
          <p:cNvSpPr>
            <a:spLocks noGrp="1"/>
          </p:cNvSpPr>
          <p:nvPr>
            <p:ph sz="quarter" idx="1"/>
          </p:nvPr>
        </p:nvSpPr>
        <p:spPr>
          <a:xfrm>
            <a:off x="500034" y="1357298"/>
            <a:ext cx="7467600" cy="4873752"/>
          </a:xfrm>
        </p:spPr>
        <p:txBody>
          <a:bodyPr/>
          <a:lstStyle/>
          <a:p>
            <a:pPr>
              <a:buNone/>
            </a:pPr>
            <a:r>
              <a:rPr lang="fr-FR" dirty="0" err="1" smtClean="0"/>
              <a:t>Enﬁn</a:t>
            </a:r>
            <a:r>
              <a:rPr lang="fr-FR" dirty="0" smtClean="0"/>
              <a:t>, le pouvoir explicatif de la théorie de l’équité d’Adams est lui aussi particulièrement reconnu pour appréhender les liens entre rémunération et motivation. </a:t>
            </a:r>
          </a:p>
          <a:p>
            <a:pPr>
              <a:buNone/>
            </a:pPr>
            <a:r>
              <a:rPr lang="fr-FR" dirty="0" smtClean="0"/>
              <a:t>L’auteur propose une approche en trois étapes.</a:t>
            </a:r>
          </a:p>
          <a:p>
            <a:pPr>
              <a:buNone/>
            </a:pPr>
            <a:r>
              <a:rPr lang="fr-FR" dirty="0" smtClean="0"/>
              <a:t>Tout d’abord, l’individu élabore un ratio mettant en relation sa contribution dans le travail avec la rétribution dont il fait l’objet.</a:t>
            </a:r>
          </a:p>
          <a:p>
            <a:pPr>
              <a:buNone/>
            </a:pPr>
            <a:endParaRPr lang="fr-FR" dirty="0"/>
          </a:p>
        </p:txBody>
      </p:sp>
      <p:sp>
        <p:nvSpPr>
          <p:cNvPr id="4" name="Rectangle 3"/>
          <p:cNvSpPr/>
          <p:nvPr/>
        </p:nvSpPr>
        <p:spPr>
          <a:xfrm>
            <a:off x="428596" y="4857760"/>
            <a:ext cx="3214710" cy="7143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t>Ratios d’équité d’Adams</a:t>
            </a:r>
            <a:endParaRPr lang="fr-FR" b="1" dirty="0"/>
          </a:p>
        </p:txBody>
      </p:sp>
      <p:sp>
        <p:nvSpPr>
          <p:cNvPr id="5" name="Rectangle 4"/>
          <p:cNvSpPr/>
          <p:nvPr/>
        </p:nvSpPr>
        <p:spPr>
          <a:xfrm>
            <a:off x="4429124" y="4857760"/>
            <a:ext cx="1928826" cy="78581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t>Contribution </a:t>
            </a:r>
            <a:endParaRPr lang="fr-FR" b="1" dirty="0"/>
          </a:p>
        </p:txBody>
      </p:sp>
      <p:sp>
        <p:nvSpPr>
          <p:cNvPr id="6" name="Rectangle 5"/>
          <p:cNvSpPr/>
          <p:nvPr/>
        </p:nvSpPr>
        <p:spPr>
          <a:xfrm>
            <a:off x="6786578" y="4857760"/>
            <a:ext cx="1928826" cy="785818"/>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t>Rétribution </a:t>
            </a:r>
            <a:endParaRPr lang="fr-FR" b="1" dirty="0"/>
          </a:p>
        </p:txBody>
      </p:sp>
      <p:sp>
        <p:nvSpPr>
          <p:cNvPr id="7" name="Égal 6"/>
          <p:cNvSpPr/>
          <p:nvPr/>
        </p:nvSpPr>
        <p:spPr>
          <a:xfrm>
            <a:off x="3857620" y="5143512"/>
            <a:ext cx="428628" cy="214314"/>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cxnSp>
        <p:nvCxnSpPr>
          <p:cNvPr id="9" name="Connecteur droit 8"/>
          <p:cNvCxnSpPr/>
          <p:nvPr/>
        </p:nvCxnSpPr>
        <p:spPr>
          <a:xfrm rot="5400000">
            <a:off x="6393669" y="5107793"/>
            <a:ext cx="285752" cy="214314"/>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642910" y="571480"/>
            <a:ext cx="7929618" cy="4873752"/>
          </a:xfrm>
        </p:spPr>
        <p:txBody>
          <a:bodyPr>
            <a:normAutofit fontScale="85000" lnSpcReduction="20000"/>
          </a:bodyPr>
          <a:lstStyle/>
          <a:p>
            <a:r>
              <a:rPr lang="fr-FR" dirty="0" smtClean="0"/>
              <a:t>Les contributions comprennent le temps, l’énergie, les efforts… consentis par le salarié. Les rétributions renvoient pour leur part à la rémunération mais aussi à la reconnaissance, la promotion… proposées en retour par l’entreprise au collaborateur.</a:t>
            </a:r>
          </a:p>
          <a:p>
            <a:pPr>
              <a:buNone/>
            </a:pPr>
            <a:endParaRPr lang="fr-FR" dirty="0" smtClean="0"/>
          </a:p>
          <a:p>
            <a:pPr>
              <a:buNone/>
            </a:pPr>
            <a:r>
              <a:rPr lang="fr-FR" dirty="0" smtClean="0"/>
              <a:t>Puis, le salarié établit une comparaison entre sa situation et celle des autres individus. On distingue alors :</a:t>
            </a:r>
          </a:p>
          <a:p>
            <a:pPr>
              <a:buNone/>
            </a:pPr>
            <a:r>
              <a:rPr lang="fr-FR" dirty="0" smtClean="0"/>
              <a:t>– </a:t>
            </a:r>
            <a:r>
              <a:rPr lang="fr-FR" b="1" dirty="0" smtClean="0">
                <a:solidFill>
                  <a:srgbClr val="0070C0"/>
                </a:solidFill>
              </a:rPr>
              <a:t>l’équité interne : </a:t>
            </a:r>
            <a:r>
              <a:rPr lang="fr-FR" dirty="0" smtClean="0"/>
              <a:t>comparaison avec des collègues de la même entreprise ;</a:t>
            </a:r>
          </a:p>
          <a:p>
            <a:pPr>
              <a:buNone/>
            </a:pPr>
            <a:r>
              <a:rPr lang="fr-FR" dirty="0" smtClean="0"/>
              <a:t>–</a:t>
            </a:r>
            <a:r>
              <a:rPr lang="fr-FR" b="1" dirty="0" smtClean="0">
                <a:solidFill>
                  <a:srgbClr val="0070C0"/>
                </a:solidFill>
              </a:rPr>
              <a:t>l’équité externe : </a:t>
            </a:r>
            <a:r>
              <a:rPr lang="fr-FR" dirty="0" smtClean="0"/>
              <a:t>comparaison avec des individus de situation similaire sur le marché du travail.</a:t>
            </a:r>
          </a:p>
          <a:p>
            <a:endParaRPr lang="fr-FR" dirty="0" smtClean="0"/>
          </a:p>
          <a:p>
            <a:pPr>
              <a:buNone/>
            </a:pPr>
            <a:r>
              <a:rPr lang="fr-FR" dirty="0" err="1" smtClean="0"/>
              <a:t>Enﬁn</a:t>
            </a:r>
            <a:r>
              <a:rPr lang="fr-FR" dirty="0" smtClean="0"/>
              <a:t>, le résultat de cette comparaison va révéler une perception d’équité ou  d’iniquité. Or, ce sentiment d’iniquité est dissonant et peut être démotivant.</a:t>
            </a:r>
          </a:p>
          <a:p>
            <a:endParaRPr lang="fr-FR"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725470"/>
          </a:xfrm>
        </p:spPr>
        <p:txBody>
          <a:bodyPr/>
          <a:lstStyle/>
          <a:p>
            <a:r>
              <a:rPr lang="fr-FR" b="1" dirty="0" smtClean="0">
                <a:solidFill>
                  <a:srgbClr val="FF0000"/>
                </a:solidFill>
              </a:rPr>
              <a:t>Les dilemmes du manager</a:t>
            </a:r>
            <a:endParaRPr lang="fr-FR" b="1" dirty="0">
              <a:solidFill>
                <a:srgbClr val="FF0000"/>
              </a:solidFill>
            </a:endParaRPr>
          </a:p>
        </p:txBody>
      </p:sp>
      <p:sp>
        <p:nvSpPr>
          <p:cNvPr id="3" name="Espace réservé du contenu 2"/>
          <p:cNvSpPr>
            <a:spLocks noGrp="1"/>
          </p:cNvSpPr>
          <p:nvPr>
            <p:ph sz="quarter" idx="1"/>
          </p:nvPr>
        </p:nvSpPr>
        <p:spPr>
          <a:xfrm>
            <a:off x="457200" y="1214422"/>
            <a:ext cx="8115328" cy="5259530"/>
          </a:xfrm>
        </p:spPr>
        <p:txBody>
          <a:bodyPr/>
          <a:lstStyle/>
          <a:p>
            <a:r>
              <a:rPr lang="fr-FR" b="1" dirty="0" smtClean="0">
                <a:solidFill>
                  <a:srgbClr val="0070C0"/>
                </a:solidFill>
              </a:rPr>
              <a:t>La responsabilité partagée</a:t>
            </a:r>
          </a:p>
          <a:p>
            <a:pPr>
              <a:buNone/>
            </a:pPr>
            <a:r>
              <a:rPr lang="fr-FR" dirty="0" smtClean="0"/>
              <a:t>La GRH fait l’objet d’une responsabilité partagée entre la direction des ressources humaines et la ligne hiérarchique.</a:t>
            </a:r>
          </a:p>
          <a:p>
            <a:pPr>
              <a:buNone/>
            </a:pPr>
            <a:endParaRPr lang="fr-FR" dirty="0"/>
          </a:p>
        </p:txBody>
      </p:sp>
      <p:sp>
        <p:nvSpPr>
          <p:cNvPr id="4" name="Rectangle 3"/>
          <p:cNvSpPr/>
          <p:nvPr/>
        </p:nvSpPr>
        <p:spPr>
          <a:xfrm>
            <a:off x="357158" y="3143248"/>
            <a:ext cx="8286808" cy="571504"/>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p:cNvSpPr/>
          <p:nvPr/>
        </p:nvSpPr>
        <p:spPr>
          <a:xfrm>
            <a:off x="785786" y="4071942"/>
            <a:ext cx="2214578" cy="6429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t>DRH</a:t>
            </a:r>
            <a:endParaRPr lang="fr-FR" b="1" dirty="0"/>
          </a:p>
        </p:txBody>
      </p:sp>
      <p:sp>
        <p:nvSpPr>
          <p:cNvPr id="6" name="Rectangle 5"/>
          <p:cNvSpPr/>
          <p:nvPr/>
        </p:nvSpPr>
        <p:spPr>
          <a:xfrm>
            <a:off x="5786446" y="4143380"/>
            <a:ext cx="2214578" cy="6429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t>Managers</a:t>
            </a:r>
          </a:p>
        </p:txBody>
      </p:sp>
      <p:sp>
        <p:nvSpPr>
          <p:cNvPr id="7" name="Rectangle 6"/>
          <p:cNvSpPr/>
          <p:nvPr/>
        </p:nvSpPr>
        <p:spPr>
          <a:xfrm>
            <a:off x="357158" y="5357826"/>
            <a:ext cx="3286148" cy="857256"/>
          </a:xfrm>
          <a:prstGeom prst="rect">
            <a:avLst/>
          </a:prstGeom>
          <a:solidFill>
            <a:srgbClr val="008A3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dirty="0" smtClean="0"/>
              <a:t>Politique salariale</a:t>
            </a:r>
          </a:p>
          <a:p>
            <a:r>
              <a:rPr lang="fr-FR" dirty="0" smtClean="0"/>
              <a:t>+ procédures de mise en œuvre</a:t>
            </a:r>
            <a:endParaRPr lang="fr-FR" dirty="0"/>
          </a:p>
        </p:txBody>
      </p:sp>
      <p:sp>
        <p:nvSpPr>
          <p:cNvPr id="8" name="Rectangle 7"/>
          <p:cNvSpPr/>
          <p:nvPr/>
        </p:nvSpPr>
        <p:spPr>
          <a:xfrm>
            <a:off x="4071934" y="5357826"/>
            <a:ext cx="4500594" cy="857256"/>
          </a:xfrm>
          <a:prstGeom prst="rect">
            <a:avLst/>
          </a:prstGeom>
          <a:solidFill>
            <a:srgbClr val="008A3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dirty="0" smtClean="0"/>
              <a:t>Décisions individualisées selon performance des collaborateurs en application des procédures</a:t>
            </a:r>
            <a:endParaRPr lang="fr-FR" dirty="0"/>
          </a:p>
        </p:txBody>
      </p:sp>
      <p:sp>
        <p:nvSpPr>
          <p:cNvPr id="9" name="Rectangle 8"/>
          <p:cNvSpPr/>
          <p:nvPr/>
        </p:nvSpPr>
        <p:spPr>
          <a:xfrm>
            <a:off x="3712630" y="3244334"/>
            <a:ext cx="1922321" cy="369332"/>
          </a:xfrm>
          <a:prstGeom prst="rect">
            <a:avLst/>
          </a:prstGeom>
        </p:spPr>
        <p:txBody>
          <a:bodyPr wrap="none">
            <a:spAutoFit/>
          </a:bodyPr>
          <a:lstStyle/>
          <a:p>
            <a:r>
              <a:rPr lang="fr-FR" b="1" dirty="0" smtClean="0"/>
              <a:t>Rémunération</a:t>
            </a:r>
            <a:endParaRPr lang="fr-FR" b="1"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0" y="285728"/>
            <a:ext cx="8929718" cy="4873752"/>
          </a:xfrm>
        </p:spPr>
        <p:txBody>
          <a:bodyPr/>
          <a:lstStyle/>
          <a:p>
            <a:r>
              <a:rPr lang="fr-FR" b="1" dirty="0" smtClean="0">
                <a:solidFill>
                  <a:srgbClr val="0070C0"/>
                </a:solidFill>
              </a:rPr>
              <a:t>L’individualisation</a:t>
            </a:r>
          </a:p>
          <a:p>
            <a:pPr>
              <a:buNone/>
            </a:pPr>
            <a:r>
              <a:rPr lang="fr-FR" dirty="0" smtClean="0"/>
              <a:t>La question de l’individualisation constitue là encore un dilemme majeur impossible à résoudre dans l’absolu. En effet, privilégier la dimension individuelle ou collective dépend, comme pour le salaire de performance, des enjeux de chaque entreprise.</a:t>
            </a:r>
          </a:p>
          <a:p>
            <a:pPr>
              <a:buNone/>
            </a:pPr>
            <a:endParaRPr lang="fr-FR" dirty="0" smtClean="0"/>
          </a:p>
          <a:p>
            <a:endParaRPr lang="fr-FR" b="1" dirty="0">
              <a:solidFill>
                <a:srgbClr val="0070C0"/>
              </a:solidFill>
            </a:endParaRPr>
          </a:p>
        </p:txBody>
      </p:sp>
      <p:graphicFrame>
        <p:nvGraphicFramePr>
          <p:cNvPr id="5" name="Tableau 4"/>
          <p:cNvGraphicFramePr>
            <a:graphicFrameLocks noGrp="1"/>
          </p:cNvGraphicFramePr>
          <p:nvPr/>
        </p:nvGraphicFramePr>
        <p:xfrm>
          <a:off x="214281" y="3000372"/>
          <a:ext cx="8643999" cy="3571240"/>
        </p:xfrm>
        <a:graphic>
          <a:graphicData uri="http://schemas.openxmlformats.org/drawingml/2006/table">
            <a:tbl>
              <a:tblPr firstRow="1" bandRow="1">
                <a:tableStyleId>{5C22544A-7EE6-4342-B048-85BDC9FD1C3A}</a:tableStyleId>
              </a:tblPr>
              <a:tblGrid>
                <a:gridCol w="2881333"/>
                <a:gridCol w="2881333"/>
                <a:gridCol w="2881333"/>
              </a:tblGrid>
              <a:tr h="370840">
                <a:tc>
                  <a:txBody>
                    <a:bodyPr/>
                    <a:lstStyle/>
                    <a:p>
                      <a:endParaRPr lang="fr-FR" dirty="0"/>
                    </a:p>
                  </a:txBody>
                  <a:tcPr/>
                </a:tc>
                <a:tc>
                  <a:txBody>
                    <a:bodyPr/>
                    <a:lstStyle/>
                    <a:p>
                      <a:pPr algn="ctr"/>
                      <a:r>
                        <a:rPr kumimoji="0" lang="fr-FR" b="1" i="0" kern="1200" dirty="0" smtClean="0">
                          <a:solidFill>
                            <a:schemeClr val="lt1"/>
                          </a:solidFill>
                          <a:latin typeface="+mn-lt"/>
                          <a:ea typeface="+mn-ea"/>
                          <a:cs typeface="+mn-cs"/>
                        </a:rPr>
                        <a:t>Avantages</a:t>
                      </a:r>
                      <a:endParaRPr lang="fr-FR" b="1" dirty="0"/>
                    </a:p>
                  </a:txBody>
                  <a:tcPr/>
                </a:tc>
                <a:tc>
                  <a:txBody>
                    <a:bodyPr/>
                    <a:lstStyle/>
                    <a:p>
                      <a:pPr algn="ctr"/>
                      <a:r>
                        <a:rPr kumimoji="0" lang="fr-FR" b="1" i="0" kern="1200" dirty="0" smtClean="0">
                          <a:solidFill>
                            <a:schemeClr val="lt1"/>
                          </a:solidFill>
                          <a:latin typeface="+mn-lt"/>
                          <a:ea typeface="+mn-ea"/>
                          <a:cs typeface="+mn-cs"/>
                        </a:rPr>
                        <a:t>Inconvénients</a:t>
                      </a:r>
                      <a:endParaRPr lang="fr-FR" b="1" dirty="0"/>
                    </a:p>
                  </a:txBody>
                  <a:tcPr/>
                </a:tc>
              </a:tr>
              <a:tr h="370840">
                <a:tc>
                  <a:txBody>
                    <a:bodyPr/>
                    <a:lstStyle/>
                    <a:p>
                      <a:r>
                        <a:rPr kumimoji="0" lang="fr-FR" b="1" i="0" kern="1200" dirty="0" smtClean="0">
                          <a:solidFill>
                            <a:schemeClr val="dk1"/>
                          </a:solidFill>
                          <a:latin typeface="+mn-lt"/>
                          <a:ea typeface="+mn-ea"/>
                          <a:cs typeface="+mn-cs"/>
                        </a:rPr>
                        <a:t>Prime individuelle</a:t>
                      </a:r>
                      <a:endParaRPr lang="fr-FR" b="1" dirty="0"/>
                    </a:p>
                  </a:txBody>
                  <a:tcPr/>
                </a:tc>
                <a:tc>
                  <a:txBody>
                    <a:bodyPr/>
                    <a:lstStyle/>
                    <a:p>
                      <a:r>
                        <a:rPr kumimoji="0" lang="fr-FR" b="0" i="0" kern="1200" dirty="0" smtClean="0">
                          <a:solidFill>
                            <a:schemeClr val="dk1"/>
                          </a:solidFill>
                          <a:effectLst/>
                          <a:latin typeface="+mn-lt"/>
                          <a:ea typeface="+mn-ea"/>
                          <a:cs typeface="+mn-cs"/>
                        </a:rPr>
                        <a:t>Système très stimulant</a:t>
                      </a:r>
                    </a:p>
                    <a:p>
                      <a:r>
                        <a:rPr kumimoji="0" lang="fr-FR" b="0" i="0" kern="1200" dirty="0" smtClean="0">
                          <a:solidFill>
                            <a:schemeClr val="dk1"/>
                          </a:solidFill>
                          <a:effectLst/>
                          <a:latin typeface="+mn-lt"/>
                          <a:ea typeface="+mn-ea"/>
                          <a:cs typeface="+mn-cs"/>
                        </a:rPr>
                        <a:t>Responsabilisation des individus</a:t>
                      </a:r>
                    </a:p>
                    <a:p>
                      <a:endParaRPr lang="fr-FR" dirty="0"/>
                    </a:p>
                  </a:txBody>
                  <a:tcPr/>
                </a:tc>
                <a:tc>
                  <a:txBody>
                    <a:bodyPr/>
                    <a:lstStyle/>
                    <a:p>
                      <a:r>
                        <a:rPr kumimoji="0" lang="fr-FR" b="0" i="0" kern="1200" dirty="0" smtClean="0">
                          <a:solidFill>
                            <a:schemeClr val="dk1"/>
                          </a:solidFill>
                          <a:effectLst/>
                          <a:latin typeface="+mn-lt"/>
                          <a:ea typeface="+mn-ea"/>
                          <a:cs typeface="+mn-cs"/>
                        </a:rPr>
                        <a:t>Risque de «Concurrence» entre collègues</a:t>
                      </a:r>
                    </a:p>
                    <a:p>
                      <a:r>
                        <a:rPr kumimoji="0" lang="fr-FR" b="0" i="0" kern="1200" dirty="0" smtClean="0">
                          <a:solidFill>
                            <a:schemeClr val="dk1"/>
                          </a:solidFill>
                          <a:effectLst/>
                          <a:latin typeface="+mn-lt"/>
                          <a:ea typeface="+mn-ea"/>
                          <a:cs typeface="+mn-cs"/>
                        </a:rPr>
                        <a:t>Compétition qui peut nuire à l’image de </a:t>
                      </a:r>
                    </a:p>
                    <a:p>
                      <a:r>
                        <a:rPr kumimoji="0" lang="fr-FR" b="0" i="0" kern="1200" dirty="0" smtClean="0">
                          <a:solidFill>
                            <a:schemeClr val="dk1"/>
                          </a:solidFill>
                          <a:effectLst/>
                          <a:latin typeface="+mn-lt"/>
                          <a:ea typeface="+mn-ea"/>
                          <a:cs typeface="+mn-cs"/>
                        </a:rPr>
                        <a:t>l’entreprise</a:t>
                      </a:r>
                    </a:p>
                    <a:p>
                      <a:endParaRPr lang="fr-FR" dirty="0"/>
                    </a:p>
                  </a:txBody>
                  <a:tcPr/>
                </a:tc>
              </a:tr>
              <a:tr h="370840">
                <a:tc>
                  <a:txBody>
                    <a:bodyPr/>
                    <a:lstStyle/>
                    <a:p>
                      <a:r>
                        <a:rPr kumimoji="0" lang="fr-FR" b="1" i="0" kern="1200" dirty="0" smtClean="0">
                          <a:solidFill>
                            <a:schemeClr val="dk1"/>
                          </a:solidFill>
                          <a:latin typeface="+mn-lt"/>
                          <a:ea typeface="+mn-ea"/>
                          <a:cs typeface="+mn-cs"/>
                        </a:rPr>
                        <a:t>Prime collective</a:t>
                      </a:r>
                      <a:endParaRPr lang="fr-FR" b="1" dirty="0"/>
                    </a:p>
                  </a:txBody>
                  <a:tcPr/>
                </a:tc>
                <a:tc>
                  <a:txBody>
                    <a:bodyPr/>
                    <a:lstStyle/>
                    <a:p>
                      <a:r>
                        <a:rPr kumimoji="0" lang="fr-FR" b="0" i="0" kern="1200" dirty="0" smtClean="0">
                          <a:solidFill>
                            <a:schemeClr val="dk1"/>
                          </a:solidFill>
                          <a:effectLst/>
                          <a:latin typeface="+mn-lt"/>
                          <a:ea typeface="+mn-ea"/>
                          <a:cs typeface="+mn-cs"/>
                        </a:rPr>
                        <a:t>Facilite la cohésion d’équipe, très fédérateur</a:t>
                      </a:r>
                    </a:p>
                    <a:p>
                      <a:r>
                        <a:rPr kumimoji="0" lang="fr-FR" b="0" i="0" kern="1200" dirty="0" smtClean="0">
                          <a:solidFill>
                            <a:schemeClr val="dk1"/>
                          </a:solidFill>
                          <a:effectLst/>
                          <a:latin typeface="+mn-lt"/>
                          <a:ea typeface="+mn-ea"/>
                          <a:cs typeface="+mn-cs"/>
                        </a:rPr>
                        <a:t>Concourt à la bonne image de l’entreprise</a:t>
                      </a:r>
                    </a:p>
                    <a:p>
                      <a:endParaRPr lang="fr-FR" dirty="0"/>
                    </a:p>
                  </a:txBody>
                  <a:tcPr/>
                </a:tc>
                <a:tc>
                  <a:txBody>
                    <a:bodyPr/>
                    <a:lstStyle/>
                    <a:p>
                      <a:r>
                        <a:rPr kumimoji="0" lang="fr-FR" b="0" i="0" kern="1200" dirty="0" smtClean="0">
                          <a:solidFill>
                            <a:schemeClr val="dk1"/>
                          </a:solidFill>
                          <a:effectLst/>
                          <a:latin typeface="+mn-lt"/>
                          <a:ea typeface="+mn-ea"/>
                          <a:cs typeface="+mn-cs"/>
                        </a:rPr>
                        <a:t>Permet l’apparition de comportements de </a:t>
                      </a:r>
                    </a:p>
                    <a:p>
                      <a:r>
                        <a:rPr kumimoji="0" lang="fr-FR" b="0" i="0" kern="1200" dirty="0" smtClean="0">
                          <a:solidFill>
                            <a:schemeClr val="dk1"/>
                          </a:solidFill>
                          <a:effectLst/>
                          <a:latin typeface="+mn-lt"/>
                          <a:ea typeface="+mn-ea"/>
                          <a:cs typeface="+mn-cs"/>
                        </a:rPr>
                        <a:t>«passager clandestin»</a:t>
                      </a:r>
                    </a:p>
                    <a:p>
                      <a:endParaRPr lang="fr-FR" dirty="0"/>
                    </a:p>
                  </a:txBody>
                  <a:tcPr/>
                </a:tc>
              </a:tr>
            </a:tbl>
          </a:graphicData>
        </a:graphic>
      </p:graphicFrame>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p:txBody>
          <a:bodyPr/>
          <a:lstStyle/>
          <a:p>
            <a:r>
              <a:rPr lang="fr-FR" b="1" dirty="0" smtClean="0">
                <a:solidFill>
                  <a:srgbClr val="0070C0"/>
                </a:solidFill>
              </a:rPr>
              <a:t>L’égalité salariale:</a:t>
            </a:r>
          </a:p>
          <a:p>
            <a:pPr>
              <a:buNone/>
            </a:pPr>
            <a:r>
              <a:rPr lang="fr-FR" dirty="0" smtClean="0"/>
              <a:t>La rémunération renvoie </a:t>
            </a:r>
            <a:r>
              <a:rPr lang="fr-FR" dirty="0" err="1" smtClean="0"/>
              <a:t>enﬁn</a:t>
            </a:r>
            <a:r>
              <a:rPr lang="fr-FR" dirty="0" smtClean="0"/>
              <a:t> à une question managériale centrale : l’égalité hommes/femmes.</a:t>
            </a:r>
          </a:p>
          <a:p>
            <a:pPr>
              <a:buNone/>
            </a:pPr>
            <a:endParaRPr lang="fr-FR" b="1" dirty="0">
              <a:solidFill>
                <a:srgbClr val="0070C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796908"/>
          </a:xfrm>
        </p:spPr>
        <p:txBody>
          <a:bodyPr/>
          <a:lstStyle/>
          <a:p>
            <a:r>
              <a:rPr lang="fr-FR" b="1" dirty="0" smtClean="0">
                <a:solidFill>
                  <a:srgbClr val="FF0000"/>
                </a:solidFill>
              </a:rPr>
              <a:t>Définition de la rémunération </a:t>
            </a:r>
            <a:endParaRPr lang="fr-FR" b="1" dirty="0">
              <a:solidFill>
                <a:srgbClr val="FF0000"/>
              </a:solidFill>
            </a:endParaRPr>
          </a:p>
        </p:txBody>
      </p:sp>
      <p:sp>
        <p:nvSpPr>
          <p:cNvPr id="3" name="Espace réservé du contenu 2"/>
          <p:cNvSpPr>
            <a:spLocks noGrp="1"/>
          </p:cNvSpPr>
          <p:nvPr>
            <p:ph sz="quarter" idx="1"/>
          </p:nvPr>
        </p:nvSpPr>
        <p:spPr/>
        <p:txBody>
          <a:bodyPr>
            <a:normAutofit fontScale="92500" lnSpcReduction="10000"/>
          </a:bodyPr>
          <a:lstStyle/>
          <a:p>
            <a:r>
              <a:rPr lang="fr-FR" dirty="0" smtClean="0"/>
              <a:t>La rémunération, peut être définie comme l’ensemble des allocations monétaires ou en nature octroyées au personnel au titre de son travail ou de son appartenance à l’entreprise.</a:t>
            </a:r>
          </a:p>
          <a:p>
            <a:endParaRPr lang="fr-FR" dirty="0" smtClean="0"/>
          </a:p>
          <a:p>
            <a:r>
              <a:rPr lang="fr-FR" dirty="0" smtClean="0"/>
              <a:t>Le mode de rémunération dans l’entreprise est défini comme « l’ensemble des règles  et procédures en usage dans une entreprise pour déterminer le droit qu’on les travailleurs à diverses formes de rétributions »</a:t>
            </a:r>
          </a:p>
          <a:p>
            <a:endParaRPr lang="fr-FR" dirty="0" smtClean="0"/>
          </a:p>
          <a:p>
            <a:pPr>
              <a:buNone/>
            </a:pPr>
            <a:r>
              <a:rPr lang="fr-FR" i="1" dirty="0" smtClean="0">
                <a:solidFill>
                  <a:srgbClr val="FF0000"/>
                </a:solidFill>
              </a:rPr>
              <a:t>Nb: il ne faut pas confondre la rémunération à la masse salariale qui correspond au coût de travail (salaires bruts versés, primes, congés payés, charges sociales patronales,  frais de formation) </a:t>
            </a:r>
            <a:endParaRPr lang="fr-FR" i="1" dirty="0">
              <a:solidFill>
                <a:srgbClr val="FF0000"/>
              </a:solidFill>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868346"/>
          </a:xfrm>
        </p:spPr>
        <p:txBody>
          <a:bodyPr>
            <a:normAutofit/>
          </a:bodyPr>
          <a:lstStyle/>
          <a:p>
            <a:pPr algn="ctr"/>
            <a:r>
              <a:rPr lang="fr-FR" b="1" dirty="0" smtClean="0">
                <a:solidFill>
                  <a:srgbClr val="FF0000"/>
                </a:solidFill>
              </a:rPr>
              <a:t>La fixation du salaire </a:t>
            </a:r>
          </a:p>
        </p:txBody>
      </p:sp>
      <p:sp>
        <p:nvSpPr>
          <p:cNvPr id="3" name="Espace réservé du contenu 2"/>
          <p:cNvSpPr>
            <a:spLocks noGrp="1"/>
          </p:cNvSpPr>
          <p:nvPr>
            <p:ph sz="quarter" idx="1"/>
          </p:nvPr>
        </p:nvSpPr>
        <p:spPr/>
        <p:txBody>
          <a:bodyPr>
            <a:normAutofit lnSpcReduction="10000"/>
          </a:bodyPr>
          <a:lstStyle/>
          <a:p>
            <a:pPr>
              <a:buNone/>
            </a:pPr>
            <a:r>
              <a:rPr lang="fr-FR" dirty="0" smtClean="0"/>
              <a:t>Le salaire au Maroc est librement fixé entre l’employé et son employeur toute fois l’entreprise doit respecter certaines règles à savoir: </a:t>
            </a:r>
          </a:p>
          <a:p>
            <a:pPr>
              <a:buFontTx/>
              <a:buChar char="-"/>
            </a:pPr>
            <a:r>
              <a:rPr lang="fr-FR" dirty="0" smtClean="0"/>
              <a:t>Le SMIG « Salaire minimum interprofessionnel garanti »,  </a:t>
            </a:r>
            <a:r>
              <a:rPr lang="fr-FR" sz="2200" i="1" dirty="0" smtClean="0"/>
              <a:t>au 1er Janvier 2019, les salaires minimums légaux au Maroc (SMIG) sont : Dans le secteur de l'industrie, du commerce et des professions libérales, le SMIG Horaire est de </a:t>
            </a:r>
            <a:r>
              <a:rPr lang="fr-FR" sz="2200" b="1" i="1" dirty="0" smtClean="0"/>
              <a:t>13.46 MAD </a:t>
            </a:r>
            <a:r>
              <a:rPr lang="fr-FR" sz="2200" i="1" dirty="0" smtClean="0"/>
              <a:t>/ Heure. Le SMIG mensuel est donc égal à 13.46 MAD/Heure * 191 Heures/Mois = </a:t>
            </a:r>
            <a:r>
              <a:rPr lang="fr-FR" sz="2200" b="1" i="1" dirty="0" smtClean="0"/>
              <a:t>2 570.86 MAD</a:t>
            </a:r>
            <a:r>
              <a:rPr lang="fr-FR" sz="2200" i="1" dirty="0" smtClean="0"/>
              <a:t>.</a:t>
            </a:r>
          </a:p>
          <a:p>
            <a:pPr>
              <a:buFontTx/>
              <a:buChar char="-"/>
            </a:pPr>
            <a:r>
              <a:rPr lang="fr-FR" dirty="0" smtClean="0"/>
              <a:t> les conventions collectives</a:t>
            </a:r>
          </a:p>
          <a:p>
            <a:pPr>
              <a:buFontTx/>
              <a:buChar char="-"/>
            </a:pPr>
            <a:r>
              <a:rPr lang="fr-FR" dirty="0" smtClean="0"/>
              <a:t>L’égalité homme femme</a:t>
            </a:r>
          </a:p>
          <a:p>
            <a:pPr>
              <a:buFontTx/>
              <a:buChar char="-"/>
            </a:pPr>
            <a:r>
              <a:rPr lang="fr-FR" dirty="0" smtClean="0"/>
              <a:t>Non à la discrimination( âge, nationalité…)</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Les éléments constitutifs de la rémunération net </a:t>
            </a:r>
            <a:endParaRPr lang="fr-FR" b="1" dirty="0">
              <a:solidFill>
                <a:srgbClr val="FF0000"/>
              </a:solidFill>
            </a:endParaRPr>
          </a:p>
        </p:txBody>
      </p:sp>
      <p:sp>
        <p:nvSpPr>
          <p:cNvPr id="3" name="Espace réservé du contenu 2"/>
          <p:cNvSpPr>
            <a:spLocks noGrp="1"/>
          </p:cNvSpPr>
          <p:nvPr>
            <p:ph sz="quarter" idx="1"/>
          </p:nvPr>
        </p:nvSpPr>
        <p:spPr/>
        <p:txBody>
          <a:bodyPr/>
          <a:lstStyle/>
          <a:p>
            <a:r>
              <a:rPr lang="fr-FR" dirty="0" smtClean="0"/>
              <a:t>Les éléments qui peuvent y être intégré sont:</a:t>
            </a:r>
          </a:p>
          <a:p>
            <a:pPr>
              <a:buFontTx/>
              <a:buChar char="-"/>
            </a:pPr>
            <a:r>
              <a:rPr lang="fr-FR" dirty="0" smtClean="0"/>
              <a:t>Le salaire de base (salaire de qualification)</a:t>
            </a:r>
          </a:p>
          <a:p>
            <a:pPr>
              <a:buFontTx/>
              <a:buChar char="-"/>
            </a:pPr>
            <a:r>
              <a:rPr lang="fr-FR" dirty="0" smtClean="0"/>
              <a:t>Les heures supplémentaires</a:t>
            </a:r>
          </a:p>
          <a:p>
            <a:pPr>
              <a:buFontTx/>
              <a:buChar char="-"/>
            </a:pPr>
            <a:r>
              <a:rPr lang="fr-FR" dirty="0" smtClean="0"/>
              <a:t>Les compléments (obligatoire: ex prime d’ancienneté, allocations familiales ) ou accessoire de salaire (prime liée au résultat)</a:t>
            </a:r>
          </a:p>
          <a:p>
            <a:pPr>
              <a:buFontTx/>
              <a:buChar char="-"/>
            </a:pPr>
            <a:r>
              <a:rPr lang="fr-FR" dirty="0" smtClean="0"/>
              <a:t>Les avantages en nature</a:t>
            </a:r>
          </a:p>
          <a:p>
            <a:pPr>
              <a:buFontTx/>
              <a:buChar char="-"/>
            </a:pPr>
            <a:r>
              <a:rPr lang="fr-FR" dirty="0" smtClean="0"/>
              <a:t>Moins les différentes retenues  (charges sociales et fiscales)</a:t>
            </a:r>
          </a:p>
          <a:p>
            <a:pPr>
              <a:buFontTx/>
              <a:buChar char="-"/>
            </a:pPr>
            <a:endParaRPr lang="fr-FR"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785794"/>
            <a:ext cx="7467600" cy="5688158"/>
          </a:xfrm>
        </p:spPr>
        <p:txBody>
          <a:bodyPr/>
          <a:lstStyle/>
          <a:p>
            <a:r>
              <a:rPr lang="fr-FR" b="1" dirty="0" smtClean="0"/>
              <a:t>La rémunération globale </a:t>
            </a:r>
            <a:r>
              <a:rPr lang="fr-FR" dirty="0" smtClean="0"/>
              <a:t>= </a:t>
            </a:r>
            <a:r>
              <a:rPr lang="fr-FR" b="1" dirty="0" smtClean="0">
                <a:solidFill>
                  <a:srgbClr val="FF0000"/>
                </a:solidFill>
              </a:rPr>
              <a:t>la rémunération du poste </a:t>
            </a:r>
            <a:r>
              <a:rPr lang="fr-FR" dirty="0" smtClean="0"/>
              <a:t>(base d’évaluation : la qualification et la définition du poste)  </a:t>
            </a:r>
            <a:r>
              <a:rPr lang="fr-FR" b="1" dirty="0" smtClean="0">
                <a:solidFill>
                  <a:srgbClr val="00B050"/>
                </a:solidFill>
              </a:rPr>
              <a:t>+ la rémunération de la situation personnelle</a:t>
            </a:r>
            <a:r>
              <a:rPr lang="fr-FR" dirty="0" smtClean="0"/>
              <a:t> (base d’évaluation : les contraintes spécifiques au travail, l’ancienneté, la situation familiale et sociale) + </a:t>
            </a:r>
            <a:r>
              <a:rPr lang="fr-FR" b="1" dirty="0" smtClean="0">
                <a:solidFill>
                  <a:srgbClr val="0070C0"/>
                </a:solidFill>
              </a:rPr>
              <a:t>les augmentations liées à la performance individuelle et collective</a:t>
            </a:r>
            <a:r>
              <a:rPr lang="fr-FR" dirty="0" smtClean="0"/>
              <a:t> (base d’évaluation:  les résultats individuels et collectifs) </a:t>
            </a:r>
            <a:endParaRPr lang="fr-FR"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smtClean="0">
                <a:solidFill>
                  <a:srgbClr val="FF0000"/>
                </a:solidFill>
              </a:rPr>
              <a:t>La réussite d’un système de rémunération</a:t>
            </a:r>
          </a:p>
        </p:txBody>
      </p:sp>
      <p:sp>
        <p:nvSpPr>
          <p:cNvPr id="3" name="Espace réservé du contenu 2"/>
          <p:cNvSpPr>
            <a:spLocks noGrp="1"/>
          </p:cNvSpPr>
          <p:nvPr>
            <p:ph sz="quarter" idx="1"/>
          </p:nvPr>
        </p:nvSpPr>
        <p:spPr/>
        <p:txBody>
          <a:bodyPr>
            <a:normAutofit lnSpcReduction="10000"/>
          </a:bodyPr>
          <a:lstStyle/>
          <a:p>
            <a:r>
              <a:rPr lang="fr-FR" dirty="0" smtClean="0"/>
              <a:t> </a:t>
            </a:r>
            <a:r>
              <a:rPr lang="fr-FR" b="1" dirty="0" smtClean="0"/>
              <a:t>Rationalité budgétaire: </a:t>
            </a:r>
            <a:r>
              <a:rPr lang="fr-FR" dirty="0" smtClean="0"/>
              <a:t>veiller à ce que la masse salariale ne met pas en danger l’équilibre financier de l’entreprise </a:t>
            </a:r>
          </a:p>
          <a:p>
            <a:r>
              <a:rPr lang="fr-FR" b="1" dirty="0" smtClean="0"/>
              <a:t>L’équilibre interne : </a:t>
            </a:r>
            <a:r>
              <a:rPr lang="fr-FR" dirty="0" smtClean="0"/>
              <a:t>répondre aux qualifications des salariés, encouragé et motivé les salariés afin d’améliorer leurs performances et aussi veiller à communiquer un sentiment de justice et d’équité ressenti par les salariés pour éviter toute sorte de conflits</a:t>
            </a:r>
          </a:p>
          <a:p>
            <a:r>
              <a:rPr lang="fr-FR" b="1" dirty="0" smtClean="0"/>
              <a:t>Compétitivité externe : </a:t>
            </a:r>
            <a:r>
              <a:rPr lang="fr-FR" dirty="0" smtClean="0"/>
              <a:t>le fait de payer les salaires selon la capacité financière de l’entreprise tout en se positionnant par rapport au marché </a:t>
            </a:r>
          </a:p>
          <a:p>
            <a:pPr>
              <a:buNone/>
            </a:pPr>
            <a:endParaRPr lang="fr-FR"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smtClean="0">
                <a:solidFill>
                  <a:srgbClr val="FF0000"/>
                </a:solidFill>
              </a:rPr>
              <a:t>conclusion</a:t>
            </a:r>
            <a:r>
              <a:rPr lang="fr-FR" dirty="0" smtClean="0"/>
              <a:t> </a:t>
            </a:r>
            <a:endParaRPr lang="fr-FR" dirty="0"/>
          </a:p>
        </p:txBody>
      </p:sp>
      <p:sp>
        <p:nvSpPr>
          <p:cNvPr id="3" name="Espace réservé du contenu 2"/>
          <p:cNvSpPr>
            <a:spLocks noGrp="1"/>
          </p:cNvSpPr>
          <p:nvPr>
            <p:ph sz="quarter" idx="1"/>
          </p:nvPr>
        </p:nvSpPr>
        <p:spPr/>
        <p:txBody>
          <a:bodyPr/>
          <a:lstStyle/>
          <a:p>
            <a:pPr>
              <a:buNone/>
            </a:pPr>
            <a:r>
              <a:rPr lang="fr-FR" dirty="0" smtClean="0"/>
              <a:t>Le pilotage des rémunérations c’est:</a:t>
            </a:r>
          </a:p>
          <a:p>
            <a:pPr>
              <a:buNone/>
            </a:pPr>
            <a:endParaRPr lang="fr-FR" dirty="0" smtClean="0"/>
          </a:p>
          <a:p>
            <a:pPr>
              <a:buFont typeface="Wingdings" pitchFamily="2" charset="2"/>
              <a:buChar char="Ø"/>
            </a:pPr>
            <a:r>
              <a:rPr lang="fr-FR" b="1" dirty="0" smtClean="0"/>
              <a:t>Savoir piloter un système évolutif</a:t>
            </a:r>
          </a:p>
          <a:p>
            <a:pPr>
              <a:buNone/>
            </a:pPr>
            <a:endParaRPr lang="fr-FR" b="1" dirty="0" smtClean="0"/>
          </a:p>
          <a:p>
            <a:pPr>
              <a:buFont typeface="Wingdings" pitchFamily="2" charset="2"/>
              <a:buChar char="Ø"/>
            </a:pPr>
            <a:r>
              <a:rPr lang="fr-FR" b="1" dirty="0" smtClean="0"/>
              <a:t>Savoir anticiper les déséquilibres perturbateurs</a:t>
            </a:r>
          </a:p>
          <a:p>
            <a:pPr>
              <a:buNone/>
            </a:pPr>
            <a:endParaRPr lang="fr-FR" b="1" dirty="0" smtClean="0"/>
          </a:p>
          <a:p>
            <a:pPr>
              <a:buFont typeface="Wingdings" pitchFamily="2" charset="2"/>
              <a:buChar char="Ø"/>
            </a:pPr>
            <a:r>
              <a:rPr lang="fr-FR" b="1" dirty="0" smtClean="0"/>
              <a:t>Trois équilibres à surveiller </a:t>
            </a:r>
          </a:p>
          <a:p>
            <a:pPr>
              <a:buNone/>
            </a:pPr>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758138" cy="868346"/>
          </a:xfrm>
        </p:spPr>
        <p:txBody>
          <a:bodyPr>
            <a:normAutofit/>
          </a:bodyPr>
          <a:lstStyle/>
          <a:p>
            <a:r>
              <a:rPr lang="fr-FR" b="1" dirty="0" smtClean="0">
                <a:solidFill>
                  <a:srgbClr val="FF0000"/>
                </a:solidFill>
              </a:rPr>
              <a:t>Les composantes de la rémunération </a:t>
            </a:r>
          </a:p>
        </p:txBody>
      </p:sp>
      <p:sp>
        <p:nvSpPr>
          <p:cNvPr id="3" name="Espace réservé du contenu 2"/>
          <p:cNvSpPr>
            <a:spLocks noGrp="1"/>
          </p:cNvSpPr>
          <p:nvPr>
            <p:ph sz="quarter" idx="1"/>
          </p:nvPr>
        </p:nvSpPr>
        <p:spPr>
          <a:xfrm>
            <a:off x="457200" y="1600200"/>
            <a:ext cx="8186766" cy="5257800"/>
          </a:xfrm>
        </p:spPr>
        <p:txBody>
          <a:bodyPr>
            <a:normAutofit fontScale="77500" lnSpcReduction="20000"/>
          </a:bodyPr>
          <a:lstStyle/>
          <a:p>
            <a:r>
              <a:rPr lang="fr-FR" dirty="0" smtClean="0"/>
              <a:t> </a:t>
            </a:r>
            <a:r>
              <a:rPr lang="fr-FR" b="1" dirty="0" smtClean="0">
                <a:solidFill>
                  <a:srgbClr val="FF0000"/>
                </a:solidFill>
              </a:rPr>
              <a:t>Rémunération globale = </a:t>
            </a:r>
            <a:r>
              <a:rPr lang="fr-FR" dirty="0" smtClean="0"/>
              <a:t>rémunération directe (versée en argent aux employés –salaire-) + rémunération non directe (octroyée en nature ) + rémunération non financière </a:t>
            </a:r>
          </a:p>
          <a:p>
            <a:endParaRPr lang="fr-FR" dirty="0" smtClean="0"/>
          </a:p>
          <a:p>
            <a:pPr>
              <a:buNone/>
            </a:pPr>
            <a:r>
              <a:rPr lang="fr-FR" dirty="0" smtClean="0"/>
              <a:t>1. La rémunération directe: sous forme de salaire, de primes fixes, de rémunération variable (ex commission sur chiffre d’affaire), rémunération variable à long terme (intéressement et la participation)</a:t>
            </a:r>
          </a:p>
          <a:p>
            <a:endParaRPr lang="fr-FR" dirty="0" smtClean="0"/>
          </a:p>
          <a:p>
            <a:pPr>
              <a:buNone/>
            </a:pPr>
            <a:r>
              <a:rPr lang="fr-FR" i="1" dirty="0" smtClean="0">
                <a:solidFill>
                  <a:srgbClr val="FF0000"/>
                </a:solidFill>
              </a:rPr>
              <a:t>La participation: redistribution d’une partie du bénéfice réalisé par l’entreprise aux salariés </a:t>
            </a:r>
          </a:p>
          <a:p>
            <a:pPr>
              <a:buNone/>
            </a:pPr>
            <a:r>
              <a:rPr lang="fr-FR" i="1" dirty="0" smtClean="0">
                <a:solidFill>
                  <a:srgbClr val="FF0000"/>
                </a:solidFill>
              </a:rPr>
              <a:t>L’intéressement, au contraire de la participation, est versé aux salariés à la seule condition que ces derniers aient réalisé les objectifs qui leur ont été au préalable définis ou qu’il sont participé à l’amélioration de </a:t>
            </a:r>
            <a:r>
              <a:rPr lang="fr-FR" i="1" dirty="0" err="1" smtClean="0">
                <a:solidFill>
                  <a:srgbClr val="FF0000"/>
                </a:solidFill>
              </a:rPr>
              <a:t>laproductivité</a:t>
            </a:r>
            <a:r>
              <a:rPr lang="fr-FR" i="1" dirty="0" smtClean="0">
                <a:solidFill>
                  <a:srgbClr val="FF0000"/>
                </a:solidFill>
              </a:rPr>
              <a:t>.                                                                                                          L’objectif de l’intéressement est de motiver les salariés à être plus performants dans leur travail, et ainsi de les récompenser s’ils contribuent au développement de la société (récompenser la performance collective)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829576" cy="1143000"/>
          </a:xfrm>
        </p:spPr>
        <p:txBody>
          <a:bodyPr>
            <a:normAutofit/>
          </a:bodyPr>
          <a:lstStyle/>
          <a:p>
            <a:r>
              <a:rPr lang="fr-FR" b="1" dirty="0" smtClean="0">
                <a:solidFill>
                  <a:srgbClr val="FF0000"/>
                </a:solidFill>
              </a:rPr>
              <a:t>Les composantes de la rémunération (suite)</a:t>
            </a:r>
          </a:p>
        </p:txBody>
      </p:sp>
      <p:sp>
        <p:nvSpPr>
          <p:cNvPr id="3" name="Espace réservé du contenu 2"/>
          <p:cNvSpPr>
            <a:spLocks noGrp="1"/>
          </p:cNvSpPr>
          <p:nvPr>
            <p:ph sz="quarter" idx="1"/>
          </p:nvPr>
        </p:nvSpPr>
        <p:spPr/>
        <p:txBody>
          <a:bodyPr/>
          <a:lstStyle/>
          <a:p>
            <a:pPr>
              <a:buNone/>
            </a:pPr>
            <a:r>
              <a:rPr lang="fr-FR" dirty="0" smtClean="0"/>
              <a:t>2. La rémunération non directe= sous forme d’assurance vie ou assurance maladie complémentaire ou retraite complémentaire (CIMR), avantage en nature (téléphone, voiture ou logement de service, restauration et transport collective)</a:t>
            </a:r>
          </a:p>
          <a:p>
            <a:pPr>
              <a:buNone/>
            </a:pPr>
            <a:endParaRPr lang="fr-FR" dirty="0" smtClean="0"/>
          </a:p>
          <a:p>
            <a:pPr>
              <a:buNone/>
            </a:pPr>
            <a:r>
              <a:rPr lang="fr-FR" dirty="0" smtClean="0"/>
              <a:t>3.  La rémunération non financière= reconnaissance au travail, statut social que vous offre un emploi, sécurité, poste avec responsabilité ou perspectives de carrière intéressante </a:t>
            </a:r>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Les fondements du système de rémunération </a:t>
            </a:r>
            <a:endParaRPr lang="fr-FR" b="1" dirty="0">
              <a:solidFill>
                <a:srgbClr val="FF0000"/>
              </a:solidFill>
            </a:endParaRPr>
          </a:p>
        </p:txBody>
      </p:sp>
      <p:sp>
        <p:nvSpPr>
          <p:cNvPr id="3" name="Espace réservé du contenu 2"/>
          <p:cNvSpPr>
            <a:spLocks noGrp="1"/>
          </p:cNvSpPr>
          <p:nvPr>
            <p:ph sz="quarter" idx="1"/>
          </p:nvPr>
        </p:nvSpPr>
        <p:spPr/>
        <p:txBody>
          <a:bodyPr/>
          <a:lstStyle/>
          <a:p>
            <a:pPr>
              <a:buNone/>
            </a:pPr>
            <a:endParaRPr lang="fr-FR" dirty="0" smtClean="0"/>
          </a:p>
          <a:p>
            <a:pPr>
              <a:buNone/>
            </a:pPr>
            <a:r>
              <a:rPr lang="fr-FR" dirty="0" smtClean="0"/>
              <a:t>L’élaboration d’un système de rémunération doit avoir pour objectif:</a:t>
            </a:r>
          </a:p>
          <a:p>
            <a:pPr>
              <a:buNone/>
            </a:pPr>
            <a:endParaRPr lang="fr-FR" dirty="0" smtClean="0"/>
          </a:p>
          <a:p>
            <a:r>
              <a:rPr lang="fr-FR" dirty="0" smtClean="0"/>
              <a:t>L’équilibre « contribution/ rétribution »</a:t>
            </a:r>
          </a:p>
          <a:p>
            <a:r>
              <a:rPr lang="fr-FR" dirty="0" smtClean="0"/>
              <a:t>Poids de la masse salariale/total des charges</a:t>
            </a:r>
          </a:p>
          <a:p>
            <a:pPr>
              <a:buNone/>
            </a:pPr>
            <a:r>
              <a:rPr lang="fr-FR" dirty="0" smtClean="0"/>
              <a:t>Et la prise en compte des contraintes externes (lois et marché du travail) </a:t>
            </a:r>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smtClean="0">
                <a:solidFill>
                  <a:srgbClr val="FF0000"/>
                </a:solidFill>
              </a:rPr>
              <a:t>Les différents système de rémunération </a:t>
            </a:r>
          </a:p>
        </p:txBody>
      </p:sp>
      <p:sp>
        <p:nvSpPr>
          <p:cNvPr id="3" name="Espace réservé du contenu 2"/>
          <p:cNvSpPr>
            <a:spLocks noGrp="1"/>
          </p:cNvSpPr>
          <p:nvPr>
            <p:ph sz="quarter" idx="1"/>
          </p:nvPr>
        </p:nvSpPr>
        <p:spPr/>
        <p:txBody>
          <a:bodyPr/>
          <a:lstStyle/>
          <a:p>
            <a:r>
              <a:rPr lang="fr-FR" dirty="0" smtClean="0"/>
              <a:t> </a:t>
            </a:r>
            <a:r>
              <a:rPr lang="fr-FR" b="1" dirty="0" smtClean="0"/>
              <a:t>Au temps ou au poste occupé </a:t>
            </a:r>
          </a:p>
          <a:p>
            <a:pPr>
              <a:buNone/>
            </a:pPr>
            <a:r>
              <a:rPr lang="fr-FR" dirty="0" smtClean="0"/>
              <a:t>Avantages: simple, égalitaire, évolution prévisible</a:t>
            </a:r>
          </a:p>
          <a:p>
            <a:pPr>
              <a:buNone/>
            </a:pPr>
            <a:r>
              <a:rPr lang="fr-FR" dirty="0" smtClean="0"/>
              <a:t>Inconvénients: peu motivant, les résultats ne sont pas pris en compte</a:t>
            </a:r>
          </a:p>
          <a:p>
            <a:pPr>
              <a:buNone/>
            </a:pPr>
            <a:endParaRPr lang="fr-FR" dirty="0" smtClean="0"/>
          </a:p>
          <a:p>
            <a:pPr>
              <a:buFont typeface="Courier New" pitchFamily="49" charset="0"/>
              <a:buChar char="o"/>
            </a:pPr>
            <a:r>
              <a:rPr lang="fr-FR" dirty="0" smtClean="0"/>
              <a:t> </a:t>
            </a:r>
            <a:r>
              <a:rPr lang="fr-FR" b="1" dirty="0" smtClean="0"/>
              <a:t>à la performance</a:t>
            </a:r>
            <a:r>
              <a:rPr lang="fr-FR" dirty="0" smtClean="0"/>
              <a:t>: individuelle ou collective</a:t>
            </a:r>
          </a:p>
          <a:p>
            <a:pPr>
              <a:buNone/>
            </a:pPr>
            <a:r>
              <a:rPr lang="fr-FR" dirty="0" smtClean="0"/>
              <a:t>Avantages: motivation, évolution des salaires en tenant compte des résultats</a:t>
            </a:r>
          </a:p>
          <a:p>
            <a:pPr>
              <a:buNone/>
            </a:pPr>
            <a:r>
              <a:rPr lang="fr-FR" dirty="0" smtClean="0"/>
              <a:t>Inconvénients: imprévisible, dépend de la conjoncture, prime identiques pour tous les salariés (lorsque la rémunération est collective)</a:t>
            </a:r>
            <a:endParaRPr lang="fr-F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8810</TotalTime>
  <Words>4409</Words>
  <Application>Microsoft Office PowerPoint</Application>
  <PresentationFormat>Affichage à l'écran (4:3)</PresentationFormat>
  <Paragraphs>463</Paragraphs>
  <Slides>54</Slides>
  <Notes>23</Notes>
  <HiddenSlides>0</HiddenSlides>
  <MMClips>0</MMClips>
  <ScaleCrop>false</ScaleCrop>
  <HeadingPairs>
    <vt:vector size="4" baseType="variant">
      <vt:variant>
        <vt:lpstr>Thème</vt:lpstr>
      </vt:variant>
      <vt:variant>
        <vt:i4>1</vt:i4>
      </vt:variant>
      <vt:variant>
        <vt:lpstr>Titres des diapositives</vt:lpstr>
      </vt:variant>
      <vt:variant>
        <vt:i4>54</vt:i4>
      </vt:variant>
    </vt:vector>
  </HeadingPairs>
  <TitlesOfParts>
    <vt:vector size="55" baseType="lpstr">
      <vt:lpstr>Oriel</vt:lpstr>
      <vt:lpstr> Module GESTION DES RESSOURCES HUMAINES </vt:lpstr>
      <vt:lpstr>Diapositive 2</vt:lpstr>
      <vt:lpstr>Diapositive 3</vt:lpstr>
      <vt:lpstr>Diapositive 4</vt:lpstr>
      <vt:lpstr>Définition de la rémunération </vt:lpstr>
      <vt:lpstr>Les composantes de la rémunération </vt:lpstr>
      <vt:lpstr>Les composantes de la rémunération (suite)</vt:lpstr>
      <vt:lpstr>Les fondements du système de rémunération </vt:lpstr>
      <vt:lpstr>Les différents système de rémunération </vt:lpstr>
      <vt:lpstr>Les différents système de rémunération (suite)</vt:lpstr>
      <vt:lpstr>Les intervenants dans le processus de rémunération </vt:lpstr>
      <vt:lpstr>Les intervenants dans le processus de rémunération (suite)</vt:lpstr>
      <vt:lpstr>Objectif de la politique de rémunération </vt:lpstr>
      <vt:lpstr>La politique salariale et l’analyse  de la masse salariale </vt:lpstr>
      <vt:lpstr>Équilibre économique</vt:lpstr>
      <vt:lpstr>Équilibre social</vt:lpstr>
      <vt:lpstr>Équilibre financier</vt:lpstr>
      <vt:lpstr>Responsabilité légale</vt:lpstr>
      <vt:lpstr>Diapositive 19</vt:lpstr>
      <vt:lpstr>Diapositive 20</vt:lpstr>
      <vt:lpstr>Diapositive 21</vt:lpstr>
      <vt:lpstr>Bâtir un système de rémunération </vt:lpstr>
      <vt:lpstr>1. Rémunérations de la qualification (rémunération du poste)</vt:lpstr>
      <vt:lpstr>Phase 2: évaluation des postes</vt:lpstr>
      <vt:lpstr>Les méthodes d’évaluation </vt:lpstr>
      <vt:lpstr>Diapositive 26</vt:lpstr>
      <vt:lpstr>Diapositive 27</vt:lpstr>
      <vt:lpstr>Exemple de cotation de poste </vt:lpstr>
      <vt:lpstr>Phase 3: classification et valorisation des postes </vt:lpstr>
      <vt:lpstr>2. Rémunérations de la performance (rémunération de la façon d’occuper le poste)</vt:lpstr>
      <vt:lpstr>Diapositive 31</vt:lpstr>
      <vt:lpstr>Analyser la politique salariale</vt:lpstr>
      <vt:lpstr>Diapositive 33</vt:lpstr>
      <vt:lpstr>Gestion de la masse salariale </vt:lpstr>
      <vt:lpstr>Facteurs de variation de la masse salariale</vt:lpstr>
      <vt:lpstr>Analyser la masse salariale</vt:lpstr>
      <vt:lpstr>Diapositive 37</vt:lpstr>
      <vt:lpstr>Diapositive 38</vt:lpstr>
      <vt:lpstr>Diapositive 39</vt:lpstr>
      <vt:lpstr>Diapositive 40</vt:lpstr>
      <vt:lpstr>La rémunération au cœur des relations managériales </vt:lpstr>
      <vt:lpstr>La théorie des attentes de Vroom</vt:lpstr>
      <vt:lpstr>Diapositive 43</vt:lpstr>
      <vt:lpstr>Diapositive 44</vt:lpstr>
      <vt:lpstr>La théorie de l’équité d’Adams </vt:lpstr>
      <vt:lpstr>Diapositive 46</vt:lpstr>
      <vt:lpstr>Les dilemmes du manager</vt:lpstr>
      <vt:lpstr>Diapositive 48</vt:lpstr>
      <vt:lpstr>Diapositive 49</vt:lpstr>
      <vt:lpstr>La fixation du salaire </vt:lpstr>
      <vt:lpstr>Les éléments constitutifs de la rémunération net </vt:lpstr>
      <vt:lpstr>Diapositive 52</vt:lpstr>
      <vt:lpstr>La réussite d’un système de rémunération</vt:lpstr>
      <vt:lpstr>conclusion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Langue et Terminologie</dc:title>
  <dc:creator>Meryem</dc:creator>
  <cp:lastModifiedBy>Meryem</cp:lastModifiedBy>
  <cp:revision>400</cp:revision>
  <dcterms:created xsi:type="dcterms:W3CDTF">2017-02-28T12:26:34Z</dcterms:created>
  <dcterms:modified xsi:type="dcterms:W3CDTF">2020-03-06T18:26:55Z</dcterms:modified>
</cp:coreProperties>
</file>